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8" r:id="rId22"/>
    <p:sldId id="276" r:id="rId23"/>
    <p:sldId id="277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DED2D-3AFE-4F77-8A97-D8CFFF1E0858}" type="datetimeFigureOut">
              <a:rPr lang="ru-RU" smtClean="0"/>
              <a:pPr/>
              <a:t>01.09.2021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B9E44-BE57-4260-A542-C342B23914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DED2D-3AFE-4F77-8A97-D8CFFF1E0858}" type="datetimeFigureOut">
              <a:rPr lang="ru-RU" smtClean="0"/>
              <a:pPr/>
              <a:t>01.09.2021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B9E44-BE57-4260-A542-C342B23914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DED2D-3AFE-4F77-8A97-D8CFFF1E0858}" type="datetimeFigureOut">
              <a:rPr lang="ru-RU" smtClean="0"/>
              <a:pPr/>
              <a:t>01.09.2021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B9E44-BE57-4260-A542-C342B23914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DED2D-3AFE-4F77-8A97-D8CFFF1E0858}" type="datetimeFigureOut">
              <a:rPr lang="ru-RU" smtClean="0"/>
              <a:pPr/>
              <a:t>01.09.2021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B9E44-BE57-4260-A542-C342B23914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DED2D-3AFE-4F77-8A97-D8CFFF1E0858}" type="datetimeFigureOut">
              <a:rPr lang="ru-RU" smtClean="0"/>
              <a:pPr/>
              <a:t>01.09.2021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B9E44-BE57-4260-A542-C342B23914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DED2D-3AFE-4F77-8A97-D8CFFF1E0858}" type="datetimeFigureOut">
              <a:rPr lang="ru-RU" smtClean="0"/>
              <a:pPr/>
              <a:t>01.09.2021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B9E44-BE57-4260-A542-C342B23914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DED2D-3AFE-4F77-8A97-D8CFFF1E0858}" type="datetimeFigureOut">
              <a:rPr lang="ru-RU" smtClean="0"/>
              <a:pPr/>
              <a:t>01.09.2021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B9E44-BE57-4260-A542-C342B23914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DED2D-3AFE-4F77-8A97-D8CFFF1E0858}" type="datetimeFigureOut">
              <a:rPr lang="ru-RU" smtClean="0"/>
              <a:pPr/>
              <a:t>01.09.2021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B9E44-BE57-4260-A542-C342B23914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DED2D-3AFE-4F77-8A97-D8CFFF1E0858}" type="datetimeFigureOut">
              <a:rPr lang="ru-RU" smtClean="0"/>
              <a:pPr/>
              <a:t>01.09.2021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B9E44-BE57-4260-A542-C342B23914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DED2D-3AFE-4F77-8A97-D8CFFF1E0858}" type="datetimeFigureOut">
              <a:rPr lang="ru-RU" smtClean="0"/>
              <a:pPr/>
              <a:t>01.09.2021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B9E44-BE57-4260-A542-C342B23914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DED2D-3AFE-4F77-8A97-D8CFFF1E0858}" type="datetimeFigureOut">
              <a:rPr lang="ru-RU" smtClean="0"/>
              <a:pPr/>
              <a:t>01.09.2021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B9E44-BE57-4260-A542-C342B23914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7DED2D-3AFE-4F77-8A97-D8CFFF1E0858}" type="datetimeFigureOut">
              <a:rPr lang="ru-RU" smtClean="0"/>
              <a:pPr/>
              <a:t>01.09.2021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4B9E44-BE57-4260-A542-C342B23914C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Нежно зеленый фон для презентации - 62 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971600" y="1124744"/>
            <a:ext cx="741682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Про  планування роботи </a:t>
            </a:r>
          </a:p>
          <a:p>
            <a:pPr algn="ctr"/>
            <a:r>
              <a:rPr lang="uk-UA" sz="32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спеціалістів психологічної служби </a:t>
            </a:r>
          </a:p>
          <a:p>
            <a:pPr algn="ctr"/>
            <a:r>
              <a:rPr lang="uk-UA" sz="32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на 2021/2022 навчальний рік</a:t>
            </a:r>
          </a:p>
          <a:p>
            <a:pPr algn="ctr"/>
            <a:r>
              <a:rPr lang="uk-UA" sz="24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uk-UA" sz="2400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онлайн-нарада</a:t>
            </a:r>
            <a:r>
              <a:rPr lang="uk-UA" sz="24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algn="ctr"/>
            <a:endParaRPr lang="uk-UA" sz="2400" dirty="0" smtClean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  <a:p>
            <a:r>
              <a:rPr lang="uk-UA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                                                       Психолог  </a:t>
            </a:r>
            <a:r>
              <a:rPr lang="uk-UA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КУ</a:t>
            </a:r>
            <a:r>
              <a:rPr lang="uk-UA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“Центр</a:t>
            </a:r>
            <a:r>
              <a:rPr lang="uk-UA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ПРПП</a:t>
            </a:r>
          </a:p>
          <a:p>
            <a:r>
              <a:rPr lang="uk-UA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                                                       Роменської міської </a:t>
            </a:r>
            <a:r>
              <a:rPr lang="uk-UA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ради”</a:t>
            </a:r>
            <a:endParaRPr lang="uk-UA" dirty="0" smtClean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  <a:p>
            <a:r>
              <a:rPr lang="uk-UA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                                                       Моніка </a:t>
            </a:r>
            <a:r>
              <a:rPr lang="uk-UA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Заглада</a:t>
            </a:r>
            <a:endParaRPr lang="ru-RU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 descr="C:\Users\Admin\Downloads\Лого3.png"/>
          <p:cNvPicPr/>
          <p:nvPr/>
        </p:nvPicPr>
        <p:blipFill>
          <a:blip r:embed="rId3" cstate="print"/>
          <a:srcRect l="22320" t="20660" r="24110" b="22955"/>
          <a:stretch>
            <a:fillRect/>
          </a:stretch>
        </p:blipFill>
        <p:spPr bwMode="auto">
          <a:xfrm>
            <a:off x="251520" y="260648"/>
            <a:ext cx="859532" cy="888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 descr="Фото Книга, более 185 000 качественных бесплатных стоковых фото"/>
          <p:cNvPicPr>
            <a:picLocks noChangeAspect="1" noChangeArrowheads="1"/>
          </p:cNvPicPr>
          <p:nvPr/>
        </p:nvPicPr>
        <p:blipFill>
          <a:blip r:embed="rId4" cstate="print"/>
          <a:srcRect t="18514" r="3032" b="12985"/>
          <a:stretch>
            <a:fillRect/>
          </a:stretch>
        </p:blipFill>
        <p:spPr bwMode="auto">
          <a:xfrm>
            <a:off x="395536" y="4884448"/>
            <a:ext cx="8208912" cy="19735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36" name="Picture 16" descr="Толерантність(бюлетень).....................................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16216" y="4221088"/>
            <a:ext cx="1064821" cy="12496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Нежно зеленый фон для презентации - 62 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" name="Рисунок 7" descr="C:\Users\Admin\Downloads\Лого3.png"/>
          <p:cNvPicPr/>
          <p:nvPr/>
        </p:nvPicPr>
        <p:blipFill>
          <a:blip r:embed="rId3" cstate="print"/>
          <a:srcRect l="22320" t="20660" r="24110" b="22955"/>
          <a:stretch>
            <a:fillRect/>
          </a:stretch>
        </p:blipFill>
        <p:spPr bwMode="auto">
          <a:xfrm>
            <a:off x="251520" y="260648"/>
            <a:ext cx="859532" cy="888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907704" y="548681"/>
            <a:ext cx="6192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Нормативно-правове забезпечення</a:t>
            </a:r>
            <a:endParaRPr lang="ru-RU" sz="2400" b="1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9552" y="1340768"/>
            <a:ext cx="799288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uk-UA" dirty="0"/>
              <a:t> 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Лист МОН України від 24.07.2019 № 1/9-477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“Про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типову документацію працівників психологічної служби у системі освіти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України”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i="1" dirty="0" smtClean="0">
                <a:latin typeface="Arial" pitchFamily="34" charset="0"/>
                <a:cs typeface="Arial" pitchFamily="34" charset="0"/>
              </a:rPr>
              <a:t>(річний план роботи практичного психолога, соціального педагога; журнал практичного психолога, протокол  індивідуальної психологічної діагностики, протокол індивідуальної психологічної консультації, протокол групової психологічної діагностики, облік проведення </a:t>
            </a:r>
            <a:r>
              <a:rPr lang="uk-UA" i="1" dirty="0" err="1" smtClean="0">
                <a:latin typeface="Arial" pitchFamily="34" charset="0"/>
                <a:cs typeface="Arial" pitchFamily="34" charset="0"/>
              </a:rPr>
              <a:t>корекційних</a:t>
            </a:r>
            <a:r>
              <a:rPr lang="uk-UA" i="1" dirty="0" smtClean="0">
                <a:latin typeface="Arial" pitchFamily="34" charset="0"/>
                <a:cs typeface="Arial" pitchFamily="34" charset="0"/>
              </a:rPr>
              <a:t> занять, графік роботи)</a:t>
            </a:r>
          </a:p>
          <a:p>
            <a:pPr algn="just"/>
            <a:endParaRPr lang="uk-UA" i="1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uk-UA" dirty="0"/>
              <a:t> 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Лист МОН України від 16.07.2021 № 1/9-363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“Про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пріоритетні напрями роботи психологічної служби у системі освіти у 2021/2022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н.р.”</a:t>
            </a:r>
            <a:endParaRPr lang="uk-UA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ü"/>
            </a:pP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Нежно зеленый фон для презентации - 62 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C:\Users\Admin\Downloads\Лого3.png"/>
          <p:cNvPicPr/>
          <p:nvPr/>
        </p:nvPicPr>
        <p:blipFill>
          <a:blip r:embed="rId3" cstate="print"/>
          <a:srcRect l="22320" t="20660" r="24110" b="22955"/>
          <a:stretch>
            <a:fillRect/>
          </a:stretch>
        </p:blipFill>
        <p:spPr bwMode="auto">
          <a:xfrm>
            <a:off x="251520" y="260648"/>
            <a:ext cx="859532" cy="888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115616" y="1556792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РІЧНИЙ ПЛАН</a:t>
            </a:r>
          </a:p>
          <a:p>
            <a:pPr algn="ctr"/>
            <a:r>
              <a:rPr lang="uk-UA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р</a:t>
            </a:r>
            <a:r>
              <a:rPr lang="uk-UA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оботи практичного психолога, соціального педагога</a:t>
            </a:r>
            <a:endParaRPr lang="ru-RU" b="1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7544" y="2420888"/>
            <a:ext cx="820891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Вступ</a:t>
            </a:r>
          </a:p>
          <a:p>
            <a:pPr algn="just"/>
            <a:r>
              <a:rPr lang="uk-UA" sz="1600" dirty="0" smtClean="0">
                <a:latin typeface="Arial" pitchFamily="34" charset="0"/>
                <a:cs typeface="Arial" pitchFamily="34" charset="0"/>
              </a:rPr>
              <a:t>     Відомості про склад психологічної служби закладу освіти, нормативні документи, на яких </a:t>
            </a:r>
            <a:r>
              <a:rPr lang="uk-UA" sz="1600" dirty="0" err="1" smtClean="0">
                <a:latin typeface="Arial" pitchFamily="34" charset="0"/>
                <a:cs typeface="Arial" pitchFamily="34" charset="0"/>
              </a:rPr>
              <a:t>грунтується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 діяльність практичного психолога, соціального педагога.</a:t>
            </a:r>
          </a:p>
          <a:p>
            <a:pPr algn="just"/>
            <a:r>
              <a:rPr lang="uk-UA" sz="16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І. Аналітична частина</a:t>
            </a:r>
          </a:p>
          <a:p>
            <a:pPr algn="just"/>
            <a:r>
              <a:rPr lang="uk-UA" sz="1600" dirty="0" smtClean="0">
                <a:latin typeface="Arial" pitchFamily="34" charset="0"/>
                <a:cs typeface="Arial" pitchFamily="34" charset="0"/>
              </a:rPr>
              <a:t>     Короткий аналіз виконання плану роботи за минулий рік (</a:t>
            </a:r>
            <a:r>
              <a:rPr lang="uk-UA" sz="1600" i="1" dirty="0" smtClean="0">
                <a:latin typeface="Arial" pitchFamily="34" charset="0"/>
                <a:cs typeface="Arial" pitchFamily="34" charset="0"/>
              </a:rPr>
              <a:t>аналізуємо реалізацію поставлених завдань у минулому навчальному році та очікуваних результатів)</a:t>
            </a:r>
          </a:p>
          <a:p>
            <a:pPr algn="just"/>
            <a:r>
              <a:rPr lang="uk-UA" sz="16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ІІ. </a:t>
            </a:r>
            <a:r>
              <a:rPr lang="uk-UA" sz="1600" b="1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Цілепокладаюча</a:t>
            </a:r>
            <a:r>
              <a:rPr lang="uk-UA" sz="16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частина</a:t>
            </a:r>
          </a:p>
          <a:p>
            <a:pPr algn="just"/>
            <a:r>
              <a:rPr lang="uk-UA" sz="1600" b="1" dirty="0" smtClean="0">
                <a:latin typeface="Arial" pitchFamily="34" charset="0"/>
                <a:cs typeface="Arial" pitchFamily="34" charset="0"/>
              </a:rPr>
              <a:t>Мета – 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uk-UA" sz="1600" dirty="0" err="1" smtClean="0">
                <a:latin typeface="Arial" pitchFamily="34" charset="0"/>
                <a:cs typeface="Arial" pitchFamily="34" charset="0"/>
              </a:rPr>
              <a:t>мета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 діяльності практичного психолога, соціального педагога в закладі)</a:t>
            </a:r>
            <a:endParaRPr lang="uk-UA" sz="16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uk-UA" sz="1600" b="1" dirty="0" smtClean="0">
                <a:latin typeface="Arial" pitchFamily="34" charset="0"/>
                <a:cs typeface="Arial" pitchFamily="34" charset="0"/>
              </a:rPr>
              <a:t>Пріоритетні завдання діяльності у 2021/2022 </a:t>
            </a:r>
            <a:r>
              <a:rPr lang="uk-UA" sz="1600" b="1" dirty="0" err="1" smtClean="0">
                <a:latin typeface="Arial" pitchFamily="34" charset="0"/>
                <a:cs typeface="Arial" pitchFamily="34" charset="0"/>
              </a:rPr>
              <a:t>н.р</a:t>
            </a:r>
            <a:r>
              <a:rPr lang="uk-UA" sz="16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buFont typeface="Wingdings" pitchFamily="2" charset="2"/>
              <a:buChar char="ü"/>
            </a:pPr>
            <a:r>
              <a:rPr lang="uk-UA" sz="16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>
              <a:buFont typeface="Wingdings" pitchFamily="2" charset="2"/>
              <a:buChar char="ü"/>
            </a:pPr>
            <a:r>
              <a:rPr lang="uk-UA" sz="1600" dirty="0">
                <a:latin typeface="Arial" pitchFamily="34" charset="0"/>
                <a:cs typeface="Arial" pitchFamily="34" charset="0"/>
              </a:rPr>
              <a:t> </a:t>
            </a:r>
            <a:endParaRPr lang="uk-UA" sz="16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uk-UA" sz="1600" b="1" dirty="0" smtClean="0">
                <a:latin typeface="Arial" pitchFamily="34" charset="0"/>
                <a:cs typeface="Arial" pitchFamily="34" charset="0"/>
              </a:rPr>
              <a:t>Тема, над якою працює заклад освіти: “…..</a:t>
            </a:r>
          </a:p>
          <a:p>
            <a:pPr algn="just"/>
            <a:endParaRPr lang="uk-UA" sz="1600" b="1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uk-UA" sz="1600" b="1" dirty="0" smtClean="0">
                <a:latin typeface="Arial" pitchFamily="34" charset="0"/>
                <a:cs typeface="Arial" pitchFamily="34" charset="0"/>
              </a:rPr>
              <a:t>Тема, над якою працює спеціаліст психологічної  служби: “…..</a:t>
            </a:r>
          </a:p>
          <a:p>
            <a:pPr algn="just"/>
            <a:r>
              <a:rPr lang="uk-UA" sz="1600" b="1" dirty="0" smtClean="0">
                <a:latin typeface="Arial" pitchFamily="34" charset="0"/>
                <a:cs typeface="Arial" pitchFamily="34" charset="0"/>
              </a:rPr>
              <a:t>Запит адміністрації закладу освіти: “…….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59632" y="476672"/>
            <a:ext cx="30963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 smtClean="0">
                <a:latin typeface="Arial" pitchFamily="34" charset="0"/>
                <a:cs typeface="Arial" pitchFamily="34" charset="0"/>
              </a:rPr>
              <a:t>ЗАТВЕРДЖУЮ</a:t>
            </a:r>
          </a:p>
          <a:p>
            <a:r>
              <a:rPr lang="uk-UA" sz="1400" dirty="0" smtClean="0">
                <a:latin typeface="Arial" pitchFamily="34" charset="0"/>
                <a:cs typeface="Arial" pitchFamily="34" charset="0"/>
              </a:rPr>
              <a:t>Директор (повна назва закладу)</a:t>
            </a:r>
          </a:p>
          <a:p>
            <a:r>
              <a:rPr lang="uk-UA" sz="1400" dirty="0" smtClean="0">
                <a:latin typeface="Arial" pitchFamily="34" charset="0"/>
                <a:cs typeface="Arial" pitchFamily="34" charset="0"/>
              </a:rPr>
              <a:t>(підпис)      (прізвище, ініціали)</a:t>
            </a: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148064" y="548680"/>
            <a:ext cx="34563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 smtClean="0">
                <a:latin typeface="Arial" pitchFamily="34" charset="0"/>
                <a:cs typeface="Arial" pitchFamily="34" charset="0"/>
              </a:rPr>
              <a:t>ПОГОДЖЕНО</a:t>
            </a:r>
          </a:p>
          <a:p>
            <a:r>
              <a:rPr lang="uk-UA" sz="1400" dirty="0" smtClean="0">
                <a:latin typeface="Arial" pitchFamily="34" charset="0"/>
                <a:cs typeface="Arial" pitchFamily="34" charset="0"/>
              </a:rPr>
              <a:t>н</a:t>
            </a:r>
            <a:r>
              <a:rPr lang="uk-UA" sz="1400" dirty="0" smtClean="0">
                <a:latin typeface="Arial" pitchFamily="34" charset="0"/>
                <a:cs typeface="Arial" pitchFamily="34" charset="0"/>
              </a:rPr>
              <a:t>а засіданні педагогічної ради</a:t>
            </a:r>
          </a:p>
          <a:p>
            <a:r>
              <a:rPr lang="uk-UA" sz="1400" dirty="0" smtClean="0">
                <a:latin typeface="Arial" pitchFamily="34" charset="0"/>
                <a:cs typeface="Arial" pitchFamily="34" charset="0"/>
              </a:rPr>
              <a:t>п</a:t>
            </a:r>
            <a:r>
              <a:rPr lang="uk-UA" sz="1400" dirty="0" smtClean="0">
                <a:latin typeface="Arial" pitchFamily="34" charset="0"/>
                <a:cs typeface="Arial" pitchFamily="34" charset="0"/>
              </a:rPr>
              <a:t>ротокол № __ від ____ 09 2021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Нежно зеленый фон для презентации - 62 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C:\Users\Admin\Downloads\Лого3.png"/>
          <p:cNvPicPr/>
          <p:nvPr/>
        </p:nvPicPr>
        <p:blipFill>
          <a:blip r:embed="rId3" cstate="print"/>
          <a:srcRect l="22320" t="20660" r="24110" b="22955"/>
          <a:stretch>
            <a:fillRect/>
          </a:stretch>
        </p:blipFill>
        <p:spPr bwMode="auto">
          <a:xfrm>
            <a:off x="251520" y="260648"/>
            <a:ext cx="859532" cy="888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763688" y="260648"/>
            <a:ext cx="62646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0000CC"/>
                </a:solidFill>
              </a:rPr>
              <a:t>ІІІ. Змістова частина (ПП    ЗЗСО)</a:t>
            </a:r>
          </a:p>
          <a:p>
            <a:pPr algn="ctr"/>
            <a:r>
              <a:rPr lang="uk-UA" sz="2000" b="1" dirty="0" smtClean="0"/>
              <a:t>(розділи)</a:t>
            </a:r>
            <a:endParaRPr lang="ru-RU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23528" y="1052736"/>
            <a:ext cx="84969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dirty="0" smtClean="0">
                <a:latin typeface="Arial" pitchFamily="34" charset="0"/>
                <a:cs typeface="Arial" pitchFamily="34" charset="0"/>
              </a:rPr>
              <a:t>І. Психологічний супровід учасників освітнього процесу І ступеня</a:t>
            </a:r>
            <a:endParaRPr lang="uk-UA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uk-UA" dirty="0" smtClean="0">
                <a:latin typeface="Arial" pitchFamily="34" charset="0"/>
                <a:cs typeface="Arial" pitchFamily="34" charset="0"/>
              </a:rPr>
              <a:t>ІІ. Психологічний супровід учасників освітнього процесу ІІ ступеня</a:t>
            </a:r>
            <a:endParaRPr lang="uk-UA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uk-UA" dirty="0" smtClean="0">
                <a:latin typeface="Arial" pitchFamily="34" charset="0"/>
                <a:cs typeface="Arial" pitchFamily="34" charset="0"/>
              </a:rPr>
              <a:t>ІІІ. Психологічний супровід учасників освітнього процесу ІІІ ступеня </a:t>
            </a:r>
          </a:p>
          <a:p>
            <a:pPr algn="just"/>
            <a:r>
              <a:rPr lang="uk-UA" dirty="0" smtClean="0">
                <a:latin typeface="Arial" pitchFamily="34" charset="0"/>
                <a:cs typeface="Arial" pitchFamily="34" charset="0"/>
              </a:rPr>
              <a:t>І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V.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Психологічний супровід дітей з особливими освітніми потребами</a:t>
            </a:r>
          </a:p>
          <a:p>
            <a:pPr lvl="0" algn="just"/>
            <a:r>
              <a:rPr lang="en-US" dirty="0" smtClean="0">
                <a:latin typeface="Arial" pitchFamily="34" charset="0"/>
                <a:cs typeface="Arial" pitchFamily="34" charset="0"/>
              </a:rPr>
              <a:t>V.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Психологічний </a:t>
            </a:r>
            <a:r>
              <a:rPr lang="uk-UA" dirty="0">
                <a:latin typeface="Arial" pitchFamily="34" charset="0"/>
                <a:cs typeface="Arial" pitchFamily="34" charset="0"/>
              </a:rPr>
              <a:t>супровід дітей, сімей, які постраждали внаслідок військових дій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lvl="0" algn="just"/>
            <a:r>
              <a:rPr lang="en-US" dirty="0" smtClean="0">
                <a:latin typeface="Arial" pitchFamily="34" charset="0"/>
                <a:cs typeface="Arial" pitchFamily="34" charset="0"/>
              </a:rPr>
              <a:t>V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І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Психологічний супровід педагогічних працівників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0" algn="just"/>
            <a:r>
              <a:rPr lang="en-US" dirty="0" smtClean="0">
                <a:latin typeface="Arial" pitchFamily="34" charset="0"/>
                <a:cs typeface="Arial" pitchFamily="34" charset="0"/>
              </a:rPr>
              <a:t>V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ІІ. Інше (організаційно-методична функція, зв’язки з громадськістю)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 algn="just"/>
            <a:endParaRPr lang="uk-UA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3573016"/>
            <a:ext cx="82089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latin typeface="Arial" pitchFamily="34" charset="0"/>
                <a:cs typeface="Arial" pitchFamily="34" charset="0"/>
              </a:rPr>
              <a:t>ІІІ. Змістова частина (ПП   ЗДО)</a:t>
            </a:r>
          </a:p>
          <a:p>
            <a:pPr algn="just"/>
            <a:r>
              <a:rPr lang="uk-UA" dirty="0" smtClean="0">
                <a:latin typeface="Arial" pitchFamily="34" charset="0"/>
                <a:cs typeface="Arial" pitchFamily="34" charset="0"/>
              </a:rPr>
              <a:t>І. Психологічний супровід дітей раннього віку</a:t>
            </a:r>
          </a:p>
          <a:p>
            <a:pPr algn="just"/>
            <a:r>
              <a:rPr lang="uk-UA" dirty="0" smtClean="0">
                <a:latin typeface="Arial" pitchFamily="34" charset="0"/>
                <a:cs typeface="Arial" pitchFamily="34" charset="0"/>
              </a:rPr>
              <a:t>ІІ. Психологічний супровід дітей молодшого віку</a:t>
            </a:r>
          </a:p>
          <a:p>
            <a:pPr algn="just"/>
            <a:r>
              <a:rPr lang="uk-UA" dirty="0" smtClean="0">
                <a:latin typeface="Arial" pitchFamily="34" charset="0"/>
                <a:cs typeface="Arial" pitchFamily="34" charset="0"/>
              </a:rPr>
              <a:t>ІІІ. Психологічний супровід дітей середнього віку</a:t>
            </a:r>
          </a:p>
          <a:p>
            <a:pPr algn="just"/>
            <a:r>
              <a:rPr lang="uk-UA" dirty="0" smtClean="0">
                <a:latin typeface="Arial" pitchFamily="34" charset="0"/>
                <a:cs typeface="Arial" pitchFamily="34" charset="0"/>
              </a:rPr>
              <a:t>І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V.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Психологічний супровід дітей старшого дошкільного віку</a:t>
            </a:r>
          </a:p>
          <a:p>
            <a:pPr algn="just"/>
            <a:r>
              <a:rPr lang="en-US" dirty="0" smtClean="0">
                <a:latin typeface="Arial" pitchFamily="34" charset="0"/>
                <a:cs typeface="Arial" pitchFamily="34" charset="0"/>
              </a:rPr>
              <a:t>V.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Психологічний супровід дітей з особливими освітніми потребами</a:t>
            </a:r>
          </a:p>
          <a:p>
            <a:pPr algn="just"/>
            <a:r>
              <a:rPr lang="en-US" dirty="0" smtClean="0">
                <a:latin typeface="Arial" pitchFamily="34" charset="0"/>
                <a:cs typeface="Arial" pitchFamily="34" charset="0"/>
              </a:rPr>
              <a:t>V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І. Психологічний супровід дітей, сімей, які постраждали внаслідок військових дій</a:t>
            </a:r>
          </a:p>
          <a:p>
            <a:pPr algn="just"/>
            <a:r>
              <a:rPr lang="en-US" dirty="0" smtClean="0">
                <a:latin typeface="Arial" pitchFamily="34" charset="0"/>
                <a:cs typeface="Arial" pitchFamily="34" charset="0"/>
              </a:rPr>
              <a:t>V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ІІ. Психологічний супровід педагогів</a:t>
            </a:r>
          </a:p>
          <a:p>
            <a:pPr algn="just"/>
            <a:r>
              <a:rPr lang="en-US" dirty="0" smtClean="0">
                <a:latin typeface="Arial" pitchFamily="34" charset="0"/>
                <a:cs typeface="Arial" pitchFamily="34" charset="0"/>
              </a:rPr>
              <a:t>V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ІІІ. Інше (організаційно-методична функція, зв’язки з громадськістю)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Нежно зеленый фон для презентации - 62 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C:\Users\Admin\Downloads\Лого3.png"/>
          <p:cNvPicPr/>
          <p:nvPr/>
        </p:nvPicPr>
        <p:blipFill>
          <a:blip r:embed="rId3" cstate="print"/>
          <a:srcRect l="22320" t="20660" r="24110" b="22955"/>
          <a:stretch>
            <a:fillRect/>
          </a:stretch>
        </p:blipFill>
        <p:spPr bwMode="auto">
          <a:xfrm>
            <a:off x="251520" y="260648"/>
            <a:ext cx="859532" cy="888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331640" y="332656"/>
            <a:ext cx="727280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ІІІ. Змістова частина (соціальні педагоги)</a:t>
            </a:r>
          </a:p>
          <a:p>
            <a:pPr algn="ctr"/>
            <a:r>
              <a:rPr lang="uk-UA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(роботу плануємо за напрямами)</a:t>
            </a:r>
            <a:endParaRPr lang="ru-RU" b="1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5576" y="1196752"/>
            <a:ext cx="777686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uk-UA" b="1" dirty="0" smtClean="0">
                <a:latin typeface="Arial" pitchFamily="34" charset="0"/>
                <a:cs typeface="Arial" pitchFamily="34" charset="0"/>
              </a:rPr>
              <a:t>Діагностика</a:t>
            </a:r>
          </a:p>
          <a:p>
            <a:pPr marL="342900" indent="-342900" algn="just"/>
            <a:r>
              <a:rPr lang="uk-UA" dirty="0" smtClean="0">
                <a:latin typeface="Arial" pitchFamily="34" charset="0"/>
                <a:cs typeface="Arial" pitchFamily="34" charset="0"/>
              </a:rPr>
              <a:t>1.1.</a:t>
            </a:r>
          </a:p>
          <a:p>
            <a:pPr marL="342900" indent="-342900" algn="just"/>
            <a:r>
              <a:rPr lang="uk-UA" dirty="0" smtClean="0">
                <a:latin typeface="Arial" pitchFamily="34" charset="0"/>
                <a:cs typeface="Arial" pitchFamily="34" charset="0"/>
              </a:rPr>
              <a:t>1.2.</a:t>
            </a:r>
          </a:p>
          <a:p>
            <a:pPr marL="342900" indent="-342900" algn="just"/>
            <a:r>
              <a:rPr lang="uk-UA" dirty="0" smtClean="0">
                <a:latin typeface="Arial" pitchFamily="34" charset="0"/>
                <a:cs typeface="Arial" pitchFamily="34" charset="0"/>
              </a:rPr>
              <a:t>2. </a:t>
            </a:r>
            <a:r>
              <a:rPr lang="uk-UA" b="1" dirty="0" smtClean="0">
                <a:latin typeface="Arial" pitchFamily="34" charset="0"/>
                <a:cs typeface="Arial" pitchFamily="34" charset="0"/>
              </a:rPr>
              <a:t>Профілактика, у тому числі розвиток соціальних навичок</a:t>
            </a:r>
          </a:p>
          <a:p>
            <a:pPr marL="342900" indent="-342900" algn="just"/>
            <a:r>
              <a:rPr lang="uk-UA" dirty="0" smtClean="0">
                <a:latin typeface="Arial" pitchFamily="34" charset="0"/>
                <a:cs typeface="Arial" pitchFamily="34" charset="0"/>
              </a:rPr>
              <a:t>2.1.</a:t>
            </a:r>
          </a:p>
          <a:p>
            <a:pPr marL="342900" indent="-342900" algn="just"/>
            <a:r>
              <a:rPr lang="uk-UA" dirty="0" smtClean="0">
                <a:latin typeface="Arial" pitchFamily="34" charset="0"/>
                <a:cs typeface="Arial" pitchFamily="34" charset="0"/>
              </a:rPr>
              <a:t>2.2.</a:t>
            </a:r>
          </a:p>
          <a:p>
            <a:pPr marL="342900" indent="-342900" algn="just"/>
            <a:r>
              <a:rPr lang="uk-UA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uk-UA" b="1" dirty="0" smtClean="0">
                <a:latin typeface="Arial" pitchFamily="34" charset="0"/>
                <a:cs typeface="Arial" pitchFamily="34" charset="0"/>
              </a:rPr>
              <a:t>. Навчальна діяльність</a:t>
            </a:r>
          </a:p>
          <a:p>
            <a:pPr marL="342900" indent="-342900" algn="just"/>
            <a:r>
              <a:rPr lang="uk-UA" dirty="0" smtClean="0">
                <a:latin typeface="Arial" pitchFamily="34" charset="0"/>
                <a:cs typeface="Arial" pitchFamily="34" charset="0"/>
              </a:rPr>
              <a:t>3.1.</a:t>
            </a:r>
          </a:p>
          <a:p>
            <a:pPr marL="342900" indent="-342900" algn="just"/>
            <a:r>
              <a:rPr lang="uk-UA" dirty="0" smtClean="0">
                <a:latin typeface="Arial" pitchFamily="34" charset="0"/>
                <a:cs typeface="Arial" pitchFamily="34" charset="0"/>
              </a:rPr>
              <a:t>3.2.</a:t>
            </a:r>
          </a:p>
          <a:p>
            <a:pPr marL="342900" indent="-342900" algn="just"/>
            <a:r>
              <a:rPr lang="uk-UA" dirty="0" smtClean="0">
                <a:latin typeface="Arial" pitchFamily="34" charset="0"/>
                <a:cs typeface="Arial" pitchFamily="34" charset="0"/>
              </a:rPr>
              <a:t>4. </a:t>
            </a:r>
            <a:r>
              <a:rPr lang="uk-UA" b="1" dirty="0" smtClean="0">
                <a:latin typeface="Arial" pitchFamily="34" charset="0"/>
                <a:cs typeface="Arial" pitchFamily="34" charset="0"/>
              </a:rPr>
              <a:t>Консультування</a:t>
            </a:r>
          </a:p>
          <a:p>
            <a:pPr marL="342900" indent="-342900" algn="just"/>
            <a:r>
              <a:rPr lang="uk-UA" dirty="0" smtClean="0">
                <a:latin typeface="Arial" pitchFamily="34" charset="0"/>
                <a:cs typeface="Arial" pitchFamily="34" charset="0"/>
              </a:rPr>
              <a:t>4.1.</a:t>
            </a:r>
          </a:p>
          <a:p>
            <a:pPr marL="342900" indent="-342900" algn="just"/>
            <a:r>
              <a:rPr lang="uk-UA" dirty="0" smtClean="0">
                <a:latin typeface="Arial" pitchFamily="34" charset="0"/>
                <a:cs typeface="Arial" pitchFamily="34" charset="0"/>
              </a:rPr>
              <a:t>4.2.</a:t>
            </a:r>
          </a:p>
          <a:p>
            <a:pPr marL="342900" indent="-342900" algn="just"/>
            <a:r>
              <a:rPr lang="uk-UA" dirty="0" smtClean="0">
                <a:latin typeface="Arial" pitchFamily="34" charset="0"/>
                <a:cs typeface="Arial" pitchFamily="34" charset="0"/>
              </a:rPr>
              <a:t>5. </a:t>
            </a:r>
            <a:r>
              <a:rPr lang="uk-UA" b="1" dirty="0" smtClean="0">
                <a:latin typeface="Arial" pitchFamily="34" charset="0"/>
                <a:cs typeface="Arial" pitchFamily="34" charset="0"/>
              </a:rPr>
              <a:t>Зв’язки з громадськістю</a:t>
            </a:r>
          </a:p>
          <a:p>
            <a:pPr marL="342900" indent="-342900" algn="just"/>
            <a:r>
              <a:rPr lang="uk-UA" dirty="0" smtClean="0">
                <a:latin typeface="Arial" pitchFamily="34" charset="0"/>
                <a:cs typeface="Arial" pitchFamily="34" charset="0"/>
              </a:rPr>
              <a:t>5.1.</a:t>
            </a:r>
          </a:p>
          <a:p>
            <a:pPr marL="342900" indent="-342900" algn="just"/>
            <a:r>
              <a:rPr lang="uk-UA" dirty="0" smtClean="0">
                <a:latin typeface="Arial" pitchFamily="34" charset="0"/>
                <a:cs typeface="Arial" pitchFamily="34" charset="0"/>
              </a:rPr>
              <a:t>5.2.</a:t>
            </a:r>
          </a:p>
          <a:p>
            <a:pPr marL="342900" indent="-342900" algn="just"/>
            <a:r>
              <a:rPr lang="uk-UA" dirty="0" smtClean="0">
                <a:latin typeface="Arial" pitchFamily="34" charset="0"/>
                <a:cs typeface="Arial" pitchFamily="34" charset="0"/>
              </a:rPr>
              <a:t>6. </a:t>
            </a:r>
            <a:r>
              <a:rPr lang="uk-UA" b="1" dirty="0" smtClean="0">
                <a:latin typeface="Arial" pitchFamily="34" charset="0"/>
                <a:cs typeface="Arial" pitchFamily="34" charset="0"/>
              </a:rPr>
              <a:t>Просвіта</a:t>
            </a:r>
          </a:p>
          <a:p>
            <a:pPr marL="342900" indent="-342900" algn="just"/>
            <a:r>
              <a:rPr lang="uk-UA" dirty="0" smtClean="0">
                <a:latin typeface="Arial" pitchFamily="34" charset="0"/>
                <a:cs typeface="Arial" pitchFamily="34" charset="0"/>
              </a:rPr>
              <a:t>6.1.</a:t>
            </a:r>
          </a:p>
          <a:p>
            <a:pPr marL="342900" indent="-342900" algn="just"/>
            <a:r>
              <a:rPr lang="uk-UA" dirty="0" smtClean="0">
                <a:latin typeface="Arial" pitchFamily="34" charset="0"/>
                <a:cs typeface="Arial" pitchFamily="34" charset="0"/>
              </a:rPr>
              <a:t>7. </a:t>
            </a:r>
            <a:r>
              <a:rPr lang="uk-UA" b="1" dirty="0" smtClean="0">
                <a:latin typeface="Arial" pitchFamily="34" charset="0"/>
                <a:cs typeface="Arial" pitchFamily="34" charset="0"/>
              </a:rPr>
              <a:t>Інше (організаційно-методична, соціально-захисна функції) 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Нежно зеленый фон для презентации - 62 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C:\Users\Admin\Downloads\Лого3.png"/>
          <p:cNvPicPr/>
          <p:nvPr/>
        </p:nvPicPr>
        <p:blipFill>
          <a:blip r:embed="rId3" cstate="print"/>
          <a:srcRect l="22320" t="20660" r="24110" b="22955"/>
          <a:stretch>
            <a:fillRect/>
          </a:stretch>
        </p:blipFill>
        <p:spPr bwMode="auto">
          <a:xfrm>
            <a:off x="251520" y="260648"/>
            <a:ext cx="859532" cy="888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331640" y="476672"/>
            <a:ext cx="7632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b="1" dirty="0" smtClean="0">
                <a:latin typeface="Arial" pitchFamily="34" charset="0"/>
                <a:cs typeface="Arial" pitchFamily="34" charset="0"/>
              </a:rPr>
              <a:t>І. Психологічний супровід  учасників освітнього процесу І ступеня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79511" y="1268761"/>
          <a:ext cx="8784980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6765"/>
                <a:gridCol w="2997227"/>
                <a:gridCol w="1756996"/>
                <a:gridCol w="1756996"/>
                <a:gridCol w="1756996"/>
              </a:tblGrid>
              <a:tr h="667503"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№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/>
                        <a:t>Напрями діяльності</a:t>
                      </a:r>
                      <a:r>
                        <a:rPr lang="uk-UA" sz="1400" baseline="0" dirty="0" smtClean="0"/>
                        <a:t> з учасниками освітнього процесу закладу освіти. Види та форми роботи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Термін проведення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/>
                        <a:t>Цільова</a:t>
                      </a:r>
                      <a:r>
                        <a:rPr lang="uk-UA" sz="1400" baseline="0" dirty="0" smtClean="0"/>
                        <a:t> група/аудиторія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/>
                        <a:t>Відмітка про виконання</a:t>
                      </a:r>
                      <a:endParaRPr lang="ru-RU" sz="1400" dirty="0"/>
                    </a:p>
                  </a:txBody>
                  <a:tcPr/>
                </a:tc>
              </a:tr>
              <a:tr h="250313"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1. 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latin typeface="Arial" pitchFamily="34" charset="0"/>
                          <a:cs typeface="Arial" pitchFamily="34" charset="0"/>
                        </a:rPr>
                        <a:t>Діагностика</a:t>
                      </a:r>
                      <a:endParaRPr lang="ru-RU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252821"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1.1.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Провести дослідження соціально-психологічної адаптації дітей до навчання в школі:</a:t>
                      </a:r>
                    </a:p>
                    <a:p>
                      <a:pPr algn="just">
                        <a:buFontTx/>
                        <a:buChar char="-"/>
                      </a:pPr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спостереження за дітьми під час різних режимних моментів;</a:t>
                      </a:r>
                    </a:p>
                    <a:p>
                      <a:pPr algn="just">
                        <a:buFontTx/>
                        <a:buChar char="-"/>
                      </a:pPr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 бесіди з класоводом, батьками;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 анкетування батьків</a:t>
                      </a:r>
                      <a:r>
                        <a:rPr lang="uk-UA" sz="1200" baseline="0" dirty="0" smtClean="0"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анкета для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батьків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першокласників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,</a:t>
                      </a:r>
                      <a:r>
                        <a:rPr lang="ru-RU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Битянова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М.Р., Азарова Т.В.,);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uk-UA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проективний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малюнок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«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Що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мені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подобається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в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школі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» (Н.Г.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Лусканова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ru-RU" sz="120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>
                        <a:buFontTx/>
                        <a:buChar char="-"/>
                      </a:pP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Вересень-жовтень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12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uk-UA" sz="12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uk-UA" sz="12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Учні 1-х класів</a:t>
                      </a:r>
                    </a:p>
                    <a:p>
                      <a:endParaRPr lang="uk-UA" sz="12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Класоводи, батьки</a:t>
                      </a:r>
                    </a:p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Батьки учнів 1-х кл.</a:t>
                      </a:r>
                    </a:p>
                    <a:p>
                      <a:endParaRPr lang="uk-UA" sz="12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uk-UA" sz="12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Учні 1-х класів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750940"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1.2.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Провести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дослідження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готовності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учнів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до переходу в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середню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ланку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школи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:</a:t>
                      </a:r>
                      <a:endParaRPr lang="ru-RU" sz="12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 </a:t>
                      </a:r>
                    </a:p>
                    <a:p>
                      <a:pPr algn="just"/>
                      <a:r>
                        <a:rPr lang="uk-UA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  <a:r>
                        <a:rPr lang="uk-UA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Лютий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Учні 4-х класів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50313"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2. 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latin typeface="Arial" pitchFamily="34" charset="0"/>
                          <a:cs typeface="Arial" pitchFamily="34" charset="0"/>
                        </a:rPr>
                        <a:t>Профілактика</a:t>
                      </a:r>
                      <a:endParaRPr lang="ru-RU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84065"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2.1.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Провести заняття за програмою</a:t>
                      </a:r>
                      <a:r>
                        <a:rPr lang="uk-UA" sz="1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uk-UA" sz="1200" baseline="0" dirty="0" err="1" smtClean="0">
                          <a:latin typeface="Arial" pitchFamily="34" charset="0"/>
                          <a:cs typeface="Arial" pitchFamily="34" charset="0"/>
                        </a:rPr>
                        <a:t>“Вчимося</a:t>
                      </a:r>
                      <a:r>
                        <a:rPr lang="uk-UA" sz="1200" baseline="0" dirty="0" smtClean="0">
                          <a:latin typeface="Arial" pitchFamily="34" charset="0"/>
                          <a:cs typeface="Arial" pitchFamily="34" charset="0"/>
                        </a:rPr>
                        <a:t> жити в НУШ”, автор Гончар М.А.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Вересень-листопад</a:t>
                      </a:r>
                    </a:p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(один</a:t>
                      </a:r>
                      <a:r>
                        <a:rPr lang="uk-UA" sz="1200" baseline="0" dirty="0" smtClean="0">
                          <a:latin typeface="Arial" pitchFamily="34" charset="0"/>
                          <a:cs typeface="Arial" pitchFamily="34" charset="0"/>
                        </a:rPr>
                        <a:t> раз на тиждень)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Учні 1-х класів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Нежно зеленый фон для презентации - 62 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67545" y="332656"/>
          <a:ext cx="8352925" cy="59007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5"/>
                <a:gridCol w="2837115"/>
                <a:gridCol w="1670585"/>
                <a:gridCol w="1670585"/>
                <a:gridCol w="1670585"/>
              </a:tblGrid>
              <a:tr h="503883">
                <a:tc>
                  <a:txBody>
                    <a:bodyPr/>
                    <a:lstStyle/>
                    <a:p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03883"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2.2.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Провести заняття за програмою </a:t>
                      </a:r>
                      <a:r>
                        <a:rPr lang="uk-UA" sz="1200" dirty="0" err="1" smtClean="0">
                          <a:latin typeface="Arial" pitchFamily="34" charset="0"/>
                          <a:cs typeface="Arial" pitchFamily="34" charset="0"/>
                        </a:rPr>
                        <a:t>“Сміливо</a:t>
                      </a:r>
                      <a:r>
                        <a:rPr lang="uk-UA" sz="1200" baseline="0" dirty="0" smtClean="0">
                          <a:latin typeface="Arial" pitchFamily="34" charset="0"/>
                          <a:cs typeface="Arial" pitchFamily="34" charset="0"/>
                        </a:rPr>
                        <a:t> крокуємо в НУШ”, автор М.В. </a:t>
                      </a:r>
                      <a:r>
                        <a:rPr lang="uk-UA" sz="1200" baseline="0" dirty="0" err="1" smtClean="0">
                          <a:latin typeface="Arial" pitchFamily="34" charset="0"/>
                          <a:cs typeface="Arial" pitchFamily="34" charset="0"/>
                        </a:rPr>
                        <a:t>Гнідан</a:t>
                      </a:r>
                      <a:r>
                        <a:rPr lang="uk-UA" sz="1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Вересень-травень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Учні 2-х класів</a:t>
                      </a:r>
                    </a:p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(два</a:t>
                      </a:r>
                      <a:r>
                        <a:rPr lang="uk-UA" sz="1200" baseline="0" dirty="0" smtClean="0">
                          <a:latin typeface="Arial" pitchFamily="34" charset="0"/>
                          <a:cs typeface="Arial" pitchFamily="34" charset="0"/>
                        </a:rPr>
                        <a:t> рази на місяць)</a:t>
                      </a:r>
                      <a:endParaRPr lang="ru-RU" sz="12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03883"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2.3.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Провести заняття за програмою </a:t>
                      </a:r>
                      <a:r>
                        <a:rPr lang="uk-UA" sz="1200" dirty="0" err="1" smtClean="0">
                          <a:latin typeface="Arial" pitchFamily="34" charset="0"/>
                          <a:cs typeface="Arial" pitchFamily="34" charset="0"/>
                        </a:rPr>
                        <a:t>“Безпечний</a:t>
                      </a:r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uk-UA" sz="1200" dirty="0" err="1" smtClean="0">
                          <a:latin typeface="Arial" pitchFamily="34" charset="0"/>
                          <a:cs typeface="Arial" pitchFamily="34" charset="0"/>
                        </a:rPr>
                        <a:t>простір”</a:t>
                      </a:r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, автори </a:t>
                      </a:r>
                      <a:r>
                        <a:rPr lang="uk-UA" sz="1200" dirty="0" err="1" smtClean="0">
                          <a:latin typeface="Arial" pitchFamily="34" charset="0"/>
                          <a:cs typeface="Arial" pitchFamily="34" charset="0"/>
                        </a:rPr>
                        <a:t>Богданов</a:t>
                      </a:r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 С.О., Гніда Т.Б., </a:t>
                      </a:r>
                      <a:r>
                        <a:rPr lang="uk-UA" sz="1200" dirty="0" err="1" smtClean="0">
                          <a:latin typeface="Arial" pitchFamily="34" charset="0"/>
                          <a:cs typeface="Arial" pitchFamily="34" charset="0"/>
                        </a:rPr>
                        <a:t>Зелеська</a:t>
                      </a:r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12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Вересень-лютий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Учні 3-х</a:t>
                      </a:r>
                      <a:r>
                        <a:rPr lang="uk-UA" sz="1200" baseline="0" dirty="0" smtClean="0">
                          <a:latin typeface="Arial" pitchFamily="34" charset="0"/>
                          <a:cs typeface="Arial" pitchFamily="34" charset="0"/>
                        </a:rPr>
                        <a:t> класів</a:t>
                      </a:r>
                    </a:p>
                    <a:p>
                      <a:r>
                        <a:rPr lang="uk-UA" sz="1200" baseline="0" dirty="0" smtClean="0">
                          <a:latin typeface="Arial" pitchFamily="34" charset="0"/>
                          <a:cs typeface="Arial" pitchFamily="34" charset="0"/>
                        </a:rPr>
                        <a:t>(один раз на місяць)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03883"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2.4.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Провести заняття за програмою “__”, автор _______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Вересень-січень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Учні 4-х класів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03883"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2.5.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Підготувати та провести психолого-педагогічний консиліуми</a:t>
                      </a:r>
                      <a:r>
                        <a:rPr lang="uk-UA" sz="1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uk-UA" sz="1200" baseline="0" dirty="0" err="1" smtClean="0">
                          <a:latin typeface="Arial" pitchFamily="34" charset="0"/>
                          <a:cs typeface="Arial" pitchFamily="34" charset="0"/>
                        </a:rPr>
                        <a:t>“Адаптація</a:t>
                      </a:r>
                      <a:r>
                        <a:rPr lang="uk-UA" sz="1200" baseline="0" dirty="0" smtClean="0">
                          <a:latin typeface="Arial" pitchFamily="34" charset="0"/>
                          <a:cs typeface="Arial" pitchFamily="34" charset="0"/>
                        </a:rPr>
                        <a:t> першокласників до умов освітнього </a:t>
                      </a:r>
                      <a:r>
                        <a:rPr lang="uk-UA" sz="1200" baseline="0" dirty="0" err="1" smtClean="0">
                          <a:latin typeface="Arial" pitchFamily="34" charset="0"/>
                          <a:cs typeface="Arial" pitchFamily="34" charset="0"/>
                        </a:rPr>
                        <a:t>закладу”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Жовтень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Адміністрація,</a:t>
                      </a:r>
                    </a:p>
                    <a:p>
                      <a:pPr algn="ctr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класоводи 1-х кл.,</a:t>
                      </a:r>
                    </a:p>
                    <a:p>
                      <a:pPr algn="ctr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медична сестра,</a:t>
                      </a:r>
                    </a:p>
                    <a:p>
                      <a:pPr algn="ctr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психологи ЗДО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03883"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2.6.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Підготувати та провести Психолого-педагогічний консиліум </a:t>
                      </a:r>
                      <a:r>
                        <a:rPr lang="uk-UA" sz="1200" dirty="0" err="1" smtClean="0">
                          <a:latin typeface="Arial" pitchFamily="34" charset="0"/>
                          <a:cs typeface="Arial" pitchFamily="34" charset="0"/>
                        </a:rPr>
                        <a:t>“Готовність</a:t>
                      </a:r>
                      <a:r>
                        <a:rPr lang="uk-UA" sz="1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випускників початкової школи до  подальшого </a:t>
                      </a:r>
                      <a:r>
                        <a:rPr lang="uk-UA" sz="1200" dirty="0" err="1" smtClean="0">
                          <a:latin typeface="Arial" pitchFamily="34" charset="0"/>
                          <a:cs typeface="Arial" pitchFamily="34" charset="0"/>
                        </a:rPr>
                        <a:t>навчання”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Березень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Адміністрація,</a:t>
                      </a:r>
                    </a:p>
                    <a:p>
                      <a:pPr algn="ctr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класоводи 4-х кл.,</a:t>
                      </a:r>
                    </a:p>
                    <a:p>
                      <a:pPr algn="ctr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кл. керівники 5-х кл,</a:t>
                      </a:r>
                    </a:p>
                    <a:p>
                      <a:pPr algn="ctr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медична сестра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03883"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3.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latin typeface="Arial" pitchFamily="34" charset="0"/>
                          <a:cs typeface="Arial" pitchFamily="34" charset="0"/>
                        </a:rPr>
                        <a:t>Корекція</a:t>
                      </a:r>
                      <a:endParaRPr lang="ru-RU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03883"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3.1.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Провести </a:t>
                      </a:r>
                      <a:r>
                        <a:rPr lang="uk-UA" sz="1200" dirty="0" err="1" smtClean="0">
                          <a:latin typeface="Arial" pitchFamily="34" charset="0"/>
                          <a:cs typeface="Arial" pitchFamily="34" charset="0"/>
                        </a:rPr>
                        <a:t>корекційно-розвиткові</a:t>
                      </a:r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 заняття за програмою “____”, </a:t>
                      </a:r>
                    </a:p>
                    <a:p>
                      <a:pPr algn="just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автор ________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Листопад-січень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Учні 1-х класів</a:t>
                      </a:r>
                    </a:p>
                    <a:p>
                      <a:pPr algn="ctr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(один раз на тиждень)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03883"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3.2.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Провести </a:t>
                      </a:r>
                      <a:r>
                        <a:rPr lang="uk-UA" sz="1200" dirty="0" err="1" smtClean="0">
                          <a:latin typeface="Arial" pitchFamily="34" charset="0"/>
                          <a:cs typeface="Arial" pitchFamily="34" charset="0"/>
                        </a:rPr>
                        <a:t>корекційно-розвиткові</a:t>
                      </a:r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 заняття за програмою “____”, автор</a:t>
                      </a:r>
                      <a:r>
                        <a:rPr lang="uk-UA" sz="1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Квітень-травень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Учні 4-х класів</a:t>
                      </a:r>
                    </a:p>
                    <a:p>
                      <a:pPr algn="ctr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(один раз на тиждень)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Нежно зеленый фон для презентации - 62 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95536" y="177102"/>
          <a:ext cx="8424935" cy="66808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3"/>
                <a:gridCol w="2793911"/>
                <a:gridCol w="1684987"/>
                <a:gridCol w="1684987"/>
                <a:gridCol w="1684987"/>
              </a:tblGrid>
              <a:tr h="503883">
                <a:tc>
                  <a:txBody>
                    <a:bodyPr/>
                    <a:lstStyle/>
                    <a:p>
                      <a:pPr algn="just"/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03883">
                <a:tc>
                  <a:txBody>
                    <a:bodyPr/>
                    <a:lstStyle/>
                    <a:p>
                      <a:pPr algn="just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4.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200" b="1" dirty="0" smtClean="0">
                          <a:latin typeface="Arial" pitchFamily="34" charset="0"/>
                          <a:cs typeface="Arial" pitchFamily="34" charset="0"/>
                        </a:rPr>
                        <a:t>Навчальна діяльність</a:t>
                      </a:r>
                      <a:endParaRPr lang="ru-RU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03883">
                <a:tc>
                  <a:txBody>
                    <a:bodyPr/>
                    <a:lstStyle/>
                    <a:p>
                      <a:pPr algn="just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4.1.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03883">
                <a:tc>
                  <a:txBody>
                    <a:bodyPr/>
                    <a:lstStyle/>
                    <a:p>
                      <a:pPr algn="just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5.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200" b="1" dirty="0" smtClean="0">
                          <a:latin typeface="Arial" pitchFamily="34" charset="0"/>
                          <a:cs typeface="Arial" pitchFamily="34" charset="0"/>
                        </a:rPr>
                        <a:t>Консультування</a:t>
                      </a:r>
                      <a:endParaRPr lang="ru-RU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03883">
                <a:tc>
                  <a:txBody>
                    <a:bodyPr/>
                    <a:lstStyle/>
                    <a:p>
                      <a:pPr algn="just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5.1.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Провести індивідуальні консультації (за запитом)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Вересень-травень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Учні, батьки, педагоги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03883">
                <a:tc>
                  <a:txBody>
                    <a:bodyPr/>
                    <a:lstStyle/>
                    <a:p>
                      <a:pPr algn="just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5.2.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Провести групові консультації:</a:t>
                      </a:r>
                    </a:p>
                    <a:p>
                      <a:pPr algn="just"/>
                      <a:r>
                        <a:rPr lang="uk-UA" sz="1200" u="sng" dirty="0" smtClean="0">
                          <a:latin typeface="Arial" pitchFamily="34" charset="0"/>
                          <a:cs typeface="Arial" pitchFamily="34" charset="0"/>
                        </a:rPr>
                        <a:t>для</a:t>
                      </a:r>
                      <a:r>
                        <a:rPr lang="uk-UA" sz="1200" u="sng" baseline="0" dirty="0" smtClean="0">
                          <a:latin typeface="Arial" pitchFamily="34" charset="0"/>
                          <a:cs typeface="Arial" pitchFamily="34" charset="0"/>
                        </a:rPr>
                        <a:t> педагогів:</a:t>
                      </a:r>
                    </a:p>
                    <a:p>
                      <a:pPr algn="just">
                        <a:buFontTx/>
                        <a:buChar char="-"/>
                      </a:pPr>
                      <a:r>
                        <a:rPr lang="uk-UA" sz="1200" u="none" baseline="0" dirty="0" err="1" smtClean="0">
                          <a:latin typeface="Arial" pitchFamily="34" charset="0"/>
                          <a:cs typeface="Arial" pitchFamily="34" charset="0"/>
                        </a:rPr>
                        <a:t>“Як</a:t>
                      </a:r>
                      <a:r>
                        <a:rPr lang="uk-UA" sz="1200" u="none" baseline="0" dirty="0" smtClean="0">
                          <a:latin typeface="Arial" pitchFamily="34" charset="0"/>
                          <a:cs typeface="Arial" pitchFamily="34" charset="0"/>
                        </a:rPr>
                        <a:t> допомогти дитині швидше адаптуватися до навчання в </a:t>
                      </a:r>
                      <a:r>
                        <a:rPr lang="uk-UA" sz="1200" u="none" baseline="0" dirty="0" err="1" smtClean="0">
                          <a:latin typeface="Arial" pitchFamily="34" charset="0"/>
                          <a:cs typeface="Arial" pitchFamily="34" charset="0"/>
                        </a:rPr>
                        <a:t>школі”</a:t>
                      </a:r>
                      <a:r>
                        <a:rPr lang="uk-UA" sz="1200" u="none" baseline="0" dirty="0" smtClean="0">
                          <a:latin typeface="Arial" pitchFamily="34" charset="0"/>
                          <a:cs typeface="Arial" pitchFamily="34" charset="0"/>
                        </a:rPr>
                        <a:t>;</a:t>
                      </a:r>
                    </a:p>
                    <a:p>
                      <a:pPr algn="just">
                        <a:buFontTx/>
                        <a:buChar char="-"/>
                      </a:pPr>
                      <a:r>
                        <a:rPr lang="uk-UA" sz="1200" u="none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uk-UA" sz="1200" u="none" baseline="0" dirty="0" err="1" smtClean="0">
                          <a:latin typeface="Arial" pitchFamily="34" charset="0"/>
                          <a:cs typeface="Arial" pitchFamily="34" charset="0"/>
                        </a:rPr>
                        <a:t>“Як</a:t>
                      </a:r>
                      <a:r>
                        <a:rPr lang="uk-UA" sz="1200" u="none" baseline="0" dirty="0" smtClean="0">
                          <a:latin typeface="Arial" pitchFamily="34" charset="0"/>
                          <a:cs typeface="Arial" pitchFamily="34" charset="0"/>
                        </a:rPr>
                        <a:t> допомогти дитині подолати </a:t>
                      </a:r>
                      <a:r>
                        <a:rPr lang="uk-UA" sz="1200" u="none" baseline="0" dirty="0" err="1" smtClean="0">
                          <a:latin typeface="Arial" pitchFamily="34" charset="0"/>
                          <a:cs typeface="Arial" pitchFamily="34" charset="0"/>
                        </a:rPr>
                        <a:t>страх”</a:t>
                      </a:r>
                      <a:r>
                        <a:rPr lang="uk-UA" sz="1200" u="none" baseline="0" dirty="0" smtClean="0"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  <a:p>
                      <a:pPr algn="just">
                        <a:buFontTx/>
                        <a:buNone/>
                      </a:pPr>
                      <a:r>
                        <a:rPr lang="uk-UA" sz="1200" u="sng" baseline="0" dirty="0" smtClean="0">
                          <a:latin typeface="Arial" pitchFamily="34" charset="0"/>
                          <a:cs typeface="Arial" pitchFamily="34" charset="0"/>
                        </a:rPr>
                        <a:t>для батьків:</a:t>
                      </a:r>
                    </a:p>
                    <a:p>
                      <a:pPr algn="just">
                        <a:buFontTx/>
                        <a:buChar char="-"/>
                      </a:pPr>
                      <a:r>
                        <a:rPr lang="uk-UA" sz="1200" u="none" baseline="0" dirty="0" err="1" smtClean="0">
                          <a:latin typeface="Arial" pitchFamily="34" charset="0"/>
                          <a:cs typeface="Arial" pitchFamily="34" charset="0"/>
                        </a:rPr>
                        <a:t>“Причини</a:t>
                      </a:r>
                      <a:r>
                        <a:rPr lang="uk-UA" sz="1200" u="none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uk-UA" sz="1200" u="none" baseline="0" dirty="0" err="1" smtClean="0">
                          <a:latin typeface="Arial" pitchFamily="34" charset="0"/>
                          <a:cs typeface="Arial" pitchFamily="34" charset="0"/>
                        </a:rPr>
                        <a:t>дезадаптації</a:t>
                      </a:r>
                      <a:r>
                        <a:rPr lang="uk-UA" sz="1200" u="none" baseline="0" dirty="0" smtClean="0">
                          <a:latin typeface="Arial" pitchFamily="34" charset="0"/>
                          <a:cs typeface="Arial" pitchFamily="34" charset="0"/>
                        </a:rPr>
                        <a:t> дитини до навчання в школі. Як їх </a:t>
                      </a:r>
                      <a:r>
                        <a:rPr lang="uk-UA" sz="1200" u="none" baseline="0" dirty="0" err="1" smtClean="0">
                          <a:latin typeface="Arial" pitchFamily="34" charset="0"/>
                          <a:cs typeface="Arial" pitchFamily="34" charset="0"/>
                        </a:rPr>
                        <a:t>усунути”</a:t>
                      </a:r>
                      <a:r>
                        <a:rPr lang="uk-UA" sz="1200" u="none" baseline="0" dirty="0" smtClean="0">
                          <a:latin typeface="Arial" pitchFamily="34" charset="0"/>
                          <a:cs typeface="Arial" pitchFamily="34" charset="0"/>
                        </a:rPr>
                        <a:t>;</a:t>
                      </a:r>
                    </a:p>
                    <a:p>
                      <a:pPr algn="just">
                        <a:buFontTx/>
                        <a:buChar char="-"/>
                      </a:pPr>
                      <a:r>
                        <a:rPr lang="uk-UA" sz="1200" u="none" baseline="0" dirty="0" smtClean="0">
                          <a:latin typeface="Arial" pitchFamily="34" charset="0"/>
                          <a:cs typeface="Arial" pitchFamily="34" charset="0"/>
                        </a:rPr>
                        <a:t> “______”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uk-UA" sz="12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/>
                      <a:endParaRPr lang="uk-UA" sz="12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Вересень</a:t>
                      </a:r>
                    </a:p>
                    <a:p>
                      <a:pPr algn="just"/>
                      <a:endParaRPr lang="uk-UA" sz="12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Лютий</a:t>
                      </a:r>
                    </a:p>
                    <a:p>
                      <a:pPr algn="just"/>
                      <a:endParaRPr lang="uk-UA" sz="12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/>
                      <a:endParaRPr lang="uk-UA" sz="12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Жовтень</a:t>
                      </a:r>
                    </a:p>
                    <a:p>
                      <a:pPr algn="just"/>
                      <a:endParaRPr lang="uk-UA" sz="12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Березень</a:t>
                      </a:r>
                    </a:p>
                    <a:p>
                      <a:pPr algn="just"/>
                      <a:endParaRPr lang="uk-UA" sz="12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/>
                      <a:endParaRPr lang="uk-UA" sz="12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/>
                      <a:endParaRPr lang="uk-UA" sz="12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/>
                      <a:endParaRPr lang="uk-UA" sz="12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/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uk-UA" sz="12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/>
                      <a:endParaRPr lang="uk-UA" sz="12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Класоводи 1-х класів</a:t>
                      </a:r>
                    </a:p>
                    <a:p>
                      <a:pPr algn="just"/>
                      <a:endParaRPr lang="uk-UA" sz="12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Класоводи 4-х класів</a:t>
                      </a:r>
                    </a:p>
                    <a:p>
                      <a:pPr algn="just"/>
                      <a:endParaRPr lang="uk-UA" sz="12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/>
                      <a:endParaRPr lang="uk-UA" sz="12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Батьки</a:t>
                      </a:r>
                      <a:r>
                        <a:rPr lang="uk-UA" sz="1200" baseline="0" dirty="0" smtClean="0">
                          <a:latin typeface="Arial" pitchFamily="34" charset="0"/>
                          <a:cs typeface="Arial" pitchFamily="34" charset="0"/>
                        </a:rPr>
                        <a:t> учнів 1-х класів (група)</a:t>
                      </a:r>
                    </a:p>
                    <a:p>
                      <a:pPr algn="just"/>
                      <a:r>
                        <a:rPr lang="uk-UA" sz="1200" baseline="0" dirty="0" smtClean="0">
                          <a:latin typeface="Arial" pitchFamily="34" charset="0"/>
                          <a:cs typeface="Arial" pitchFamily="34" charset="0"/>
                        </a:rPr>
                        <a:t>Батьки учнів 4-х класів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03883">
                <a:tc>
                  <a:txBody>
                    <a:bodyPr/>
                    <a:lstStyle/>
                    <a:p>
                      <a:pPr algn="just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200" b="1" dirty="0" smtClean="0">
                          <a:latin typeface="Arial" pitchFamily="34" charset="0"/>
                          <a:cs typeface="Arial" pitchFamily="34" charset="0"/>
                        </a:rPr>
                        <a:t>Просвіта</a:t>
                      </a:r>
                      <a:endParaRPr lang="ru-RU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03883">
                <a:tc>
                  <a:txBody>
                    <a:bodyPr/>
                    <a:lstStyle/>
                    <a:p>
                      <a:pPr algn="just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6.1.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Провести заняття за просвітницькою програмою щодо попередження насильства, </a:t>
                      </a:r>
                      <a:r>
                        <a:rPr lang="uk-UA" sz="1200" dirty="0" err="1" smtClean="0">
                          <a:latin typeface="Arial" pitchFamily="34" charset="0"/>
                          <a:cs typeface="Arial" pitchFamily="34" charset="0"/>
                        </a:rPr>
                        <a:t>булінгу</a:t>
                      </a:r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 в шкільному середовищі “____”, автор 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Лютий-травень</a:t>
                      </a:r>
                    </a:p>
                    <a:p>
                      <a:pPr algn="just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(один раз на місяць)</a:t>
                      </a:r>
                    </a:p>
                    <a:p>
                      <a:pPr algn="just"/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Учні </a:t>
                      </a:r>
                      <a:r>
                        <a:rPr lang="uk-UA" sz="1200" baseline="0" dirty="0" smtClean="0">
                          <a:latin typeface="Arial" pitchFamily="34" charset="0"/>
                          <a:cs typeface="Arial" pitchFamily="34" charset="0"/>
                        </a:rPr>
                        <a:t> 3-4 класів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Нежно зеленый фон для презентации - 62 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95536" y="260648"/>
          <a:ext cx="8352930" cy="25175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4"/>
                <a:gridCol w="2765108"/>
                <a:gridCol w="1670586"/>
                <a:gridCol w="1670586"/>
                <a:gridCol w="1670586"/>
              </a:tblGrid>
              <a:tr h="505855">
                <a:tc>
                  <a:txBody>
                    <a:bodyPr/>
                    <a:lstStyle/>
                    <a:p>
                      <a:pPr algn="just"/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05855">
                <a:tc>
                  <a:txBody>
                    <a:bodyPr/>
                    <a:lstStyle/>
                    <a:p>
                      <a:pPr algn="just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6.2.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Провести заняття</a:t>
                      </a:r>
                      <a:r>
                        <a:rPr lang="uk-UA" sz="1200" baseline="0" dirty="0" smtClean="0">
                          <a:latin typeface="Arial" pitchFamily="34" charset="0"/>
                          <a:cs typeface="Arial" pitchFamily="34" charset="0"/>
                        </a:rPr>
                        <a:t> за просвітницькою програмою щодо попередження домашнього насильства “_____”, автор _____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Жовтень-травень</a:t>
                      </a:r>
                    </a:p>
                    <a:p>
                      <a:pPr algn="ctr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(один раз на місяць)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Батьки учнів початкових класів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05855">
                <a:tc>
                  <a:txBody>
                    <a:bodyPr/>
                    <a:lstStyle/>
                    <a:p>
                      <a:pPr algn="just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6.3.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Підготувати виступи на класні батьківські збори:</a:t>
                      </a:r>
                    </a:p>
                    <a:p>
                      <a:pPr algn="just">
                        <a:buFontTx/>
                        <a:buChar char="-"/>
                      </a:pPr>
                      <a:r>
                        <a:rPr lang="uk-UA" sz="1200" baseline="0" dirty="0" smtClean="0">
                          <a:latin typeface="Arial" pitchFamily="34" charset="0"/>
                          <a:cs typeface="Arial" pitchFamily="34" charset="0"/>
                        </a:rPr>
                        <a:t>“______”;</a:t>
                      </a:r>
                    </a:p>
                    <a:p>
                      <a:pPr algn="just">
                        <a:buFontTx/>
                        <a:buChar char="-"/>
                      </a:pPr>
                      <a:r>
                        <a:rPr lang="uk-UA" sz="1200" baseline="0" dirty="0" smtClean="0">
                          <a:latin typeface="Arial" pitchFamily="34" charset="0"/>
                          <a:cs typeface="Arial" pitchFamily="34" charset="0"/>
                        </a:rPr>
                        <a:t> “_______”</a:t>
                      </a:r>
                    </a:p>
                    <a:p>
                      <a:pPr algn="just">
                        <a:buFontTx/>
                        <a:buChar char="-"/>
                      </a:pPr>
                      <a:r>
                        <a:rPr lang="uk-UA" sz="1200" baseline="0" dirty="0" smtClean="0">
                          <a:latin typeface="Arial" pitchFamily="34" charset="0"/>
                          <a:cs typeface="Arial" pitchFamily="34" charset="0"/>
                        </a:rPr>
                        <a:t> “_______</a:t>
                      </a:r>
                    </a:p>
                    <a:p>
                      <a:pPr algn="just">
                        <a:buFontTx/>
                        <a:buChar char="-"/>
                      </a:pPr>
                      <a:r>
                        <a:rPr lang="uk-UA" sz="1200" baseline="0" dirty="0" smtClean="0">
                          <a:latin typeface="Arial" pitchFamily="34" charset="0"/>
                          <a:cs typeface="Arial" pitchFamily="34" charset="0"/>
                        </a:rPr>
                        <a:t> “________”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uk-UA" sz="12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/>
                      <a:endParaRPr lang="uk-UA" sz="12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Вересень</a:t>
                      </a:r>
                    </a:p>
                    <a:p>
                      <a:pPr algn="just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Грудень</a:t>
                      </a:r>
                    </a:p>
                    <a:p>
                      <a:pPr algn="just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Березень</a:t>
                      </a:r>
                    </a:p>
                    <a:p>
                      <a:pPr algn="just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Квітень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uk-UA" sz="12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/>
                      <a:endParaRPr lang="uk-UA" sz="12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1-і</a:t>
                      </a:r>
                      <a:r>
                        <a:rPr lang="uk-UA" sz="1200" baseline="0" dirty="0" smtClean="0">
                          <a:latin typeface="Arial" pitchFamily="34" charset="0"/>
                          <a:cs typeface="Arial" pitchFamily="34" charset="0"/>
                        </a:rPr>
                        <a:t> класи</a:t>
                      </a:r>
                    </a:p>
                    <a:p>
                      <a:pPr algn="just"/>
                      <a:r>
                        <a:rPr lang="uk-UA" sz="1200" baseline="0" dirty="0" smtClean="0">
                          <a:latin typeface="Arial" pitchFamily="34" charset="0"/>
                          <a:cs typeface="Arial" pitchFamily="34" charset="0"/>
                        </a:rPr>
                        <a:t>2-і класи</a:t>
                      </a:r>
                    </a:p>
                    <a:p>
                      <a:pPr algn="just"/>
                      <a:r>
                        <a:rPr lang="uk-UA" sz="1200" baseline="0" dirty="0" smtClean="0">
                          <a:latin typeface="Arial" pitchFamily="34" charset="0"/>
                          <a:cs typeface="Arial" pitchFamily="34" charset="0"/>
                        </a:rPr>
                        <a:t>3-і класи</a:t>
                      </a:r>
                    </a:p>
                    <a:p>
                      <a:pPr algn="just"/>
                      <a:r>
                        <a:rPr lang="uk-UA" sz="1200" baseline="0" dirty="0" smtClean="0">
                          <a:latin typeface="Arial" pitchFamily="34" charset="0"/>
                          <a:cs typeface="Arial" pitchFamily="34" charset="0"/>
                        </a:rPr>
                        <a:t>4-і класи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2996952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uk-UA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ІІ. Інше (організаційно-методична функція, зв’язки з громадськістю)</a:t>
            </a:r>
            <a:endParaRPr lang="ru-RU" b="1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95535" y="3645024"/>
          <a:ext cx="8352930" cy="20938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5"/>
                <a:gridCol w="2765107"/>
                <a:gridCol w="1670586"/>
                <a:gridCol w="1670586"/>
                <a:gridCol w="1670586"/>
              </a:tblGrid>
              <a:tr h="406844">
                <a:tc>
                  <a:txBody>
                    <a:bodyPr/>
                    <a:lstStyle/>
                    <a:p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06844"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7.1.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Скласти план роботи на рік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До 10.09.2021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06844"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7.2.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Підготувати звіт практичного психолога на педраду за І семестр, рік.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Грудень</a:t>
                      </a:r>
                    </a:p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Травень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06844"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7.3.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Оновити банк даних дітей різних соціальних категорій, оформити документацію.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Вересень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Нежно зеленый фон для презентации - 62 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95536" y="250234"/>
          <a:ext cx="8424935" cy="66077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7"/>
                <a:gridCol w="2865917"/>
                <a:gridCol w="1684987"/>
                <a:gridCol w="1684987"/>
                <a:gridCol w="1684987"/>
              </a:tblGrid>
              <a:tr h="481286">
                <a:tc>
                  <a:txBody>
                    <a:bodyPr/>
                    <a:lstStyle/>
                    <a:p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659448"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7.4.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Підготувати та провести заходи в рамках тематичних днів, тижнів:</a:t>
                      </a:r>
                    </a:p>
                    <a:p>
                      <a:pPr algn="just">
                        <a:buFontTx/>
                        <a:buChar char="-"/>
                      </a:pPr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 Всесвітній день запобігання</a:t>
                      </a:r>
                      <a:r>
                        <a:rPr lang="uk-UA" sz="1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uk-UA" sz="1200" baseline="0" dirty="0" err="1" smtClean="0">
                          <a:latin typeface="Arial" pitchFamily="34" charset="0"/>
                          <a:cs typeface="Arial" pitchFamily="34" charset="0"/>
                        </a:rPr>
                        <a:t>замогубствам</a:t>
                      </a:r>
                      <a:r>
                        <a:rPr lang="uk-UA" sz="1200" baseline="0" dirty="0" smtClean="0">
                          <a:latin typeface="Arial" pitchFamily="34" charset="0"/>
                          <a:cs typeface="Arial" pitchFamily="34" charset="0"/>
                        </a:rPr>
                        <a:t>;</a:t>
                      </a:r>
                    </a:p>
                    <a:p>
                      <a:pPr algn="just">
                        <a:buFontTx/>
                        <a:buChar char="-"/>
                      </a:pPr>
                      <a:r>
                        <a:rPr lang="uk-UA" sz="1200" baseline="0" dirty="0" smtClean="0">
                          <a:latin typeface="Arial" pitchFamily="34" charset="0"/>
                          <a:cs typeface="Arial" pitchFamily="34" charset="0"/>
                        </a:rPr>
                        <a:t> Всеукраїнський тиждень з протидії </a:t>
                      </a:r>
                      <a:r>
                        <a:rPr lang="uk-UA" sz="1200" baseline="0" dirty="0" err="1" smtClean="0">
                          <a:latin typeface="Arial" pitchFamily="34" charset="0"/>
                          <a:cs typeface="Arial" pitchFamily="34" charset="0"/>
                        </a:rPr>
                        <a:t>булінгу</a:t>
                      </a:r>
                      <a:r>
                        <a:rPr lang="uk-UA" sz="1200" baseline="0" dirty="0" smtClean="0">
                          <a:latin typeface="Arial" pitchFamily="34" charset="0"/>
                          <a:cs typeface="Arial" pitchFamily="34" charset="0"/>
                        </a:rPr>
                        <a:t>;</a:t>
                      </a:r>
                    </a:p>
                    <a:p>
                      <a:pPr algn="just">
                        <a:buFontTx/>
                        <a:buChar char="-"/>
                      </a:pPr>
                      <a:r>
                        <a:rPr lang="uk-UA" sz="1200" baseline="0" dirty="0" smtClean="0">
                          <a:latin typeface="Arial" pitchFamily="34" charset="0"/>
                          <a:cs typeface="Arial" pitchFamily="34" charset="0"/>
                        </a:rPr>
                        <a:t> Тиждень толерантності;</a:t>
                      </a:r>
                    </a:p>
                    <a:p>
                      <a:pPr algn="just">
                        <a:buFontTx/>
                        <a:buChar char="-"/>
                      </a:pPr>
                      <a:r>
                        <a:rPr lang="uk-UA" sz="1200" baseline="0" dirty="0" smtClean="0">
                          <a:latin typeface="Arial" pitchFamily="34" charset="0"/>
                          <a:cs typeface="Arial" pitchFamily="34" charset="0"/>
                        </a:rPr>
                        <a:t> акція “16 днів проти </a:t>
                      </a:r>
                      <a:r>
                        <a:rPr lang="uk-UA" sz="1200" baseline="0" dirty="0" err="1" smtClean="0">
                          <a:latin typeface="Arial" pitchFamily="34" charset="0"/>
                          <a:cs typeface="Arial" pitchFamily="34" charset="0"/>
                        </a:rPr>
                        <a:t>насильства”</a:t>
                      </a:r>
                      <a:r>
                        <a:rPr lang="uk-UA" sz="1200" baseline="0" dirty="0" smtClean="0">
                          <a:latin typeface="Arial" pitchFamily="34" charset="0"/>
                          <a:cs typeface="Arial" pitchFamily="34" charset="0"/>
                        </a:rPr>
                        <a:t>;</a:t>
                      </a:r>
                    </a:p>
                    <a:p>
                      <a:pPr algn="just">
                        <a:buFontTx/>
                        <a:buChar char="-"/>
                      </a:pPr>
                      <a:r>
                        <a:rPr lang="uk-UA" sz="1200" baseline="0" dirty="0" smtClean="0">
                          <a:latin typeface="Arial" pitchFamily="34" charset="0"/>
                          <a:cs typeface="Arial" pitchFamily="34" charset="0"/>
                        </a:rPr>
                        <a:t> Тиждень психології.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12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uk-UA" sz="12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10 вересня</a:t>
                      </a:r>
                    </a:p>
                    <a:p>
                      <a:endParaRPr lang="uk-UA" sz="12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з 16.09</a:t>
                      </a:r>
                      <a:r>
                        <a:rPr lang="uk-UA" sz="1200" baseline="0" dirty="0" smtClean="0">
                          <a:latin typeface="Arial" pitchFamily="34" charset="0"/>
                          <a:cs typeface="Arial" pitchFamily="34" charset="0"/>
                        </a:rPr>
                        <a:t> – 20.09.2021</a:t>
                      </a:r>
                    </a:p>
                    <a:p>
                      <a:endParaRPr lang="uk-UA" sz="1200" baseline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uk-UA" sz="1200" baseline="0" dirty="0" smtClean="0">
                          <a:latin typeface="Arial" pitchFamily="34" charset="0"/>
                          <a:cs typeface="Arial" pitchFamily="34" charset="0"/>
                        </a:rPr>
                        <a:t>з 15.11-19.11.2021</a:t>
                      </a:r>
                    </a:p>
                    <a:p>
                      <a:r>
                        <a:rPr lang="uk-UA" sz="1200" baseline="0" dirty="0" smtClean="0">
                          <a:latin typeface="Arial" pitchFamily="34" charset="0"/>
                          <a:cs typeface="Arial" pitchFamily="34" charset="0"/>
                        </a:rPr>
                        <a:t>з 25.11-10.12.2021</a:t>
                      </a:r>
                    </a:p>
                    <a:p>
                      <a:r>
                        <a:rPr lang="uk-UA" sz="1200" baseline="0" dirty="0" smtClean="0">
                          <a:latin typeface="Arial" pitchFamily="34" charset="0"/>
                          <a:cs typeface="Arial" pitchFamily="34" charset="0"/>
                        </a:rPr>
                        <a:t>23.04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Учні,</a:t>
                      </a:r>
                    </a:p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педагоги,</a:t>
                      </a:r>
                    </a:p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батьки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310091"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7.5.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Опрацювати психологічну літературу з питань:</a:t>
                      </a:r>
                    </a:p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- </a:t>
                      </a:r>
                    </a:p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- </a:t>
                      </a:r>
                    </a:p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- </a:t>
                      </a:r>
                    </a:p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Сюди включити теми</a:t>
                      </a:r>
                      <a:r>
                        <a:rPr lang="uk-UA" sz="1200" baseline="0" dirty="0" smtClean="0">
                          <a:latin typeface="Arial" pitchFamily="34" charset="0"/>
                          <a:cs typeface="Arial" pitchFamily="34" charset="0"/>
                        </a:rPr>
                        <a:t> з проблемного питання, над яким ви працюєте.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Вересень</a:t>
                      </a:r>
                    </a:p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травень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960733"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7.6.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Переглянути </a:t>
                      </a:r>
                      <a:r>
                        <a:rPr lang="uk-UA" sz="1200" dirty="0" err="1" smtClean="0">
                          <a:latin typeface="Arial" pitchFamily="34" charset="0"/>
                          <a:cs typeface="Arial" pitchFamily="34" charset="0"/>
                        </a:rPr>
                        <a:t>вебінари</a:t>
                      </a:r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 та пройти </a:t>
                      </a:r>
                      <a:r>
                        <a:rPr lang="uk-UA" sz="1200" dirty="0" err="1" smtClean="0">
                          <a:latin typeface="Arial" pitchFamily="34" charset="0"/>
                          <a:cs typeface="Arial" pitchFamily="34" charset="0"/>
                        </a:rPr>
                        <a:t>онлайн-курси</a:t>
                      </a:r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 на</a:t>
                      </a:r>
                      <a:r>
                        <a:rPr lang="uk-UA" sz="1200" baseline="0" dirty="0" smtClean="0">
                          <a:latin typeface="Arial" pitchFamily="34" charset="0"/>
                          <a:cs typeface="Arial" pitchFamily="34" charset="0"/>
                        </a:rPr>
                        <a:t> тему:</a:t>
                      </a:r>
                    </a:p>
                    <a:p>
                      <a:r>
                        <a:rPr lang="uk-UA" sz="1200" baseline="0" dirty="0" smtClean="0">
                          <a:latin typeface="Arial" pitchFamily="34" charset="0"/>
                          <a:cs typeface="Arial" pitchFamily="34" charset="0"/>
                        </a:rPr>
                        <a:t>- </a:t>
                      </a:r>
                    </a:p>
                    <a:p>
                      <a:r>
                        <a:rPr lang="uk-UA" sz="1200" baseline="0" dirty="0" smtClean="0">
                          <a:latin typeface="Arial" pitchFamily="34" charset="0"/>
                          <a:cs typeface="Arial" pitchFamily="34" charset="0"/>
                        </a:rPr>
                        <a:t>- </a:t>
                      </a:r>
                    </a:p>
                    <a:p>
                      <a:endParaRPr lang="uk-UA" sz="1200" baseline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Вересень-травень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81286"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7.7.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Прийняти участь у засіданнях</a:t>
                      </a:r>
                      <a:r>
                        <a:rPr lang="uk-UA" sz="1200" baseline="0" dirty="0" smtClean="0">
                          <a:latin typeface="Arial" pitchFamily="34" charset="0"/>
                          <a:cs typeface="Arial" pitchFamily="34" charset="0"/>
                        </a:rPr>
                        <a:t> професійних спільнот практичних психологів, соціальних педагогів, семінарах, </a:t>
                      </a:r>
                      <a:r>
                        <a:rPr lang="uk-UA" sz="1200" baseline="0" dirty="0" err="1" smtClean="0">
                          <a:latin typeface="Arial" pitchFamily="34" charset="0"/>
                          <a:cs typeface="Arial" pitchFamily="34" charset="0"/>
                        </a:rPr>
                        <a:t>вебінарах</a:t>
                      </a:r>
                      <a:r>
                        <a:rPr lang="uk-UA" sz="1200" baseline="0" dirty="0" smtClean="0">
                          <a:latin typeface="Arial" pitchFamily="34" charset="0"/>
                          <a:cs typeface="Arial" pitchFamily="34" charset="0"/>
                        </a:rPr>
                        <a:t>, нарадах тощо.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81286"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Arial" pitchFamily="34" charset="0"/>
                          <a:cs typeface="Arial" pitchFamily="34" charset="0"/>
                        </a:rPr>
                        <a:t>7.8.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Організувати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співпрацю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з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кримінальною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поліцією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опікунською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радою, центрами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соціальних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служб для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молоді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з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питань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забезпечення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психологічного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захисту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дітей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(за запитом). 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Нежно зеленый фон для презентации - 62 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C:\Users\Admin\Downloads\Лого3.png"/>
          <p:cNvPicPr/>
          <p:nvPr/>
        </p:nvPicPr>
        <p:blipFill>
          <a:blip r:embed="rId3" cstate="print"/>
          <a:srcRect l="22320" t="20660" r="24110" b="22955"/>
          <a:stretch>
            <a:fillRect/>
          </a:stretch>
        </p:blipFill>
        <p:spPr bwMode="auto">
          <a:xfrm>
            <a:off x="251520" y="260648"/>
            <a:ext cx="859532" cy="888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403648" y="260648"/>
            <a:ext cx="720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Пріоритетні завдання діяльності </a:t>
            </a:r>
          </a:p>
          <a:p>
            <a:pPr algn="ctr"/>
            <a:r>
              <a:rPr lang="uk-UA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спеціалістів психологічної служби </a:t>
            </a:r>
          </a:p>
          <a:p>
            <a:pPr algn="ctr"/>
            <a:r>
              <a:rPr lang="uk-UA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у 2021/2022 </a:t>
            </a:r>
            <a:r>
              <a:rPr lang="uk-UA" b="1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н.р</a:t>
            </a:r>
            <a:r>
              <a:rPr lang="uk-UA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b="1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552" y="1268760"/>
            <a:ext cx="8064896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buFont typeface="Wingdings" pitchFamily="2" charset="2"/>
              <a:buChar char="ü"/>
            </a:pPr>
            <a:r>
              <a:rPr lang="uk-UA" sz="1600" dirty="0" smtClean="0">
                <a:latin typeface="Arial" pitchFamily="34" charset="0"/>
                <a:cs typeface="Arial" pitchFamily="34" charset="0"/>
              </a:rPr>
              <a:t> Психологічний 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супровід учасників освітнього процесу в умовах упровадження Концепції «Нова українська школа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»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lvl="0" algn="just">
              <a:buFont typeface="Wingdings" pitchFamily="2" charset="2"/>
              <a:buChar char="ü"/>
            </a:pPr>
            <a:r>
              <a:rPr lang="uk-UA" sz="1600" dirty="0" smtClean="0">
                <a:latin typeface="Arial" pitchFamily="34" charset="0"/>
                <a:cs typeface="Arial" pitchFamily="34" charset="0"/>
              </a:rPr>
              <a:t> Психологічний 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супровід дітей з особливими освітніми 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потребами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ru-RU" sz="1400" i="1" dirty="0" smtClean="0">
                <a:latin typeface="Arial" pitchFamily="34" charset="0"/>
                <a:cs typeface="Arial" pitchFamily="34" charset="0"/>
              </a:rPr>
              <a:t>лист ДОН </a:t>
            </a:r>
            <a:r>
              <a:rPr lang="ru-RU" sz="1400" i="1" dirty="0" err="1" smtClean="0">
                <a:latin typeface="Arial" pitchFamily="34" charset="0"/>
                <a:cs typeface="Arial" pitchFamily="34" charset="0"/>
              </a:rPr>
              <a:t>від</a:t>
            </a:r>
            <a:r>
              <a:rPr lang="ru-RU" sz="1400" i="1" dirty="0" smtClean="0">
                <a:latin typeface="Arial" pitchFamily="34" charset="0"/>
                <a:cs typeface="Arial" pitchFamily="34" charset="0"/>
              </a:rPr>
              <a:t> 21.08.2019          № 08-13/3899 «</a:t>
            </a:r>
            <a:r>
              <a:rPr lang="ru-RU" sz="1400" i="1" dirty="0" err="1" smtClean="0">
                <a:latin typeface="Arial" pitchFamily="34" charset="0"/>
                <a:cs typeface="Arial" pitchFamily="34" charset="0"/>
              </a:rPr>
              <a:t>Психологічний</a:t>
            </a:r>
            <a:r>
              <a:rPr lang="ru-RU" sz="1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i="1" dirty="0" err="1" smtClean="0">
                <a:latin typeface="Arial" pitchFamily="34" charset="0"/>
                <a:cs typeface="Arial" pitchFamily="34" charset="0"/>
              </a:rPr>
              <a:t>супровід</a:t>
            </a:r>
            <a:r>
              <a:rPr lang="ru-RU" sz="1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i="1" dirty="0" err="1" smtClean="0">
                <a:latin typeface="Arial" pitchFamily="34" charset="0"/>
                <a:cs typeface="Arial" pitchFamily="34" charset="0"/>
              </a:rPr>
              <a:t>дітей</a:t>
            </a:r>
            <a:r>
              <a:rPr lang="ru-RU" sz="1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i="1" dirty="0" err="1" smtClean="0">
                <a:latin typeface="Arial" pitchFamily="34" charset="0"/>
                <a:cs typeface="Arial" pitchFamily="34" charset="0"/>
              </a:rPr>
              <a:t>з</a:t>
            </a:r>
            <a:r>
              <a:rPr lang="ru-RU" sz="1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i="1" dirty="0" err="1" smtClean="0">
                <a:latin typeface="Arial" pitchFamily="34" charset="0"/>
                <a:cs typeface="Arial" pitchFamily="34" charset="0"/>
              </a:rPr>
              <a:t>особливими</a:t>
            </a:r>
            <a:r>
              <a:rPr lang="ru-RU" sz="1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i="1" dirty="0" err="1" smtClean="0">
                <a:latin typeface="Arial" pitchFamily="34" charset="0"/>
                <a:cs typeface="Arial" pitchFamily="34" charset="0"/>
              </a:rPr>
              <a:t>освітніми</a:t>
            </a:r>
            <a:r>
              <a:rPr lang="ru-RU" sz="1400" i="1" dirty="0" smtClean="0">
                <a:latin typeface="Arial" pitchFamily="34" charset="0"/>
                <a:cs typeface="Arial" pitchFamily="34" charset="0"/>
              </a:rPr>
              <a:t> потребами в </a:t>
            </a:r>
            <a:r>
              <a:rPr lang="ru-RU" sz="1400" i="1" dirty="0" err="1" smtClean="0">
                <a:latin typeface="Arial" pitchFamily="34" charset="0"/>
                <a:cs typeface="Arial" pitchFamily="34" charset="0"/>
              </a:rPr>
              <a:t>умовах</a:t>
            </a:r>
            <a:r>
              <a:rPr lang="ru-RU" sz="1400" i="1" dirty="0" smtClean="0">
                <a:latin typeface="Arial" pitchFamily="34" charset="0"/>
                <a:cs typeface="Arial" pitchFamily="34" charset="0"/>
              </a:rPr>
              <a:t> закладу </a:t>
            </a:r>
            <a:r>
              <a:rPr lang="ru-RU" sz="1400" i="1" dirty="0" err="1" smtClean="0">
                <a:latin typeface="Arial" pitchFamily="34" charset="0"/>
                <a:cs typeface="Arial" pitchFamily="34" charset="0"/>
              </a:rPr>
              <a:t>освіти</a:t>
            </a:r>
            <a:r>
              <a:rPr lang="ru-RU" sz="1400" i="1" dirty="0" smtClean="0">
                <a:latin typeface="Arial" pitchFamily="34" charset="0"/>
                <a:cs typeface="Arial" pitchFamily="34" charset="0"/>
              </a:rPr>
              <a:t>»);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lvl="0" algn="just">
              <a:buFont typeface="Wingdings" pitchFamily="2" charset="2"/>
              <a:buChar char="ü"/>
            </a:pPr>
            <a:r>
              <a:rPr lang="uk-UA" sz="1600" dirty="0" smtClean="0">
                <a:latin typeface="Arial" pitchFamily="34" charset="0"/>
                <a:cs typeface="Arial" pitchFamily="34" charset="0"/>
              </a:rPr>
              <a:t> Психологічний 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супровід дітей, сімей, які постраждали внаслідок 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військового конфлікту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lvl="0" algn="just">
              <a:buFont typeface="Wingdings" pitchFamily="2" charset="2"/>
              <a:buChar char="ü"/>
            </a:pPr>
            <a:r>
              <a:rPr lang="uk-UA" sz="1600" dirty="0" smtClean="0">
                <a:latin typeface="Arial" pitchFamily="34" charset="0"/>
                <a:cs typeface="Arial" pitchFamily="34" charset="0"/>
              </a:rPr>
              <a:t> Профілактика </a:t>
            </a:r>
            <a:r>
              <a:rPr lang="uk-UA" sz="1600" dirty="0" err="1" smtClean="0">
                <a:latin typeface="Arial" pitchFamily="34" charset="0"/>
                <a:cs typeface="Arial" pitchFamily="34" charset="0"/>
              </a:rPr>
              <a:t>суїцидальних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 тенденцій серед дітей та 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молоді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lvl="0" algn="just">
              <a:buFont typeface="Wingdings" pitchFamily="2" charset="2"/>
              <a:buChar char="ü"/>
            </a:pPr>
            <a:r>
              <a:rPr lang="uk-UA" sz="1600" dirty="0" smtClean="0">
                <a:latin typeface="Arial" pitchFamily="34" charset="0"/>
                <a:cs typeface="Arial" pitchFamily="34" charset="0"/>
              </a:rPr>
              <a:t> Створення 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безпечного освітнього 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середовища 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в закладі освіти. Профілактика та подолання конфліктності й жорстокого поводження в учнівському 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середовищі, профілактика </a:t>
            </a:r>
            <a:r>
              <a:rPr lang="uk-UA" sz="1600" dirty="0" err="1" smtClean="0">
                <a:latin typeface="Arial" pitchFamily="34" charset="0"/>
                <a:cs typeface="Arial" pitchFamily="34" charset="0"/>
              </a:rPr>
              <a:t>булінгу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uk-UA" sz="1600" dirty="0" err="1" smtClean="0">
                <a:latin typeface="Arial" pitchFamily="34" charset="0"/>
                <a:cs typeface="Arial" pitchFamily="34" charset="0"/>
              </a:rPr>
              <a:t>кібербулінгу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lvl="0" algn="just">
              <a:buFont typeface="Wingdings" pitchFamily="2" charset="2"/>
              <a:buChar char="ü"/>
            </a:pPr>
            <a:r>
              <a:rPr lang="uk-UA" sz="1600" dirty="0" smtClean="0">
                <a:latin typeface="Arial" pitchFamily="34" charset="0"/>
                <a:cs typeface="Arial" pitchFamily="34" charset="0"/>
              </a:rPr>
              <a:t> Збереження 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та зміцнення психічного здоров’я учасників освітнього процесу в умовах надзвичайної ситуації, спричиненою пандемією COVID-19. Профілактика домашнього насильства.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lvl="0" algn="just">
              <a:buFont typeface="Wingdings" pitchFamily="2" charset="2"/>
              <a:buChar char="ü"/>
            </a:pPr>
            <a:r>
              <a:rPr lang="uk-UA" sz="1600" dirty="0" smtClean="0">
                <a:latin typeface="Arial" pitchFamily="34" charset="0"/>
                <a:cs typeface="Arial" pitchFamily="34" charset="0"/>
              </a:rPr>
              <a:t> Попередження 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торгівлі 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людьми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lvl="0" algn="just">
              <a:buFont typeface="Wingdings" pitchFamily="2" charset="2"/>
              <a:buChar char="ü"/>
            </a:pPr>
            <a:r>
              <a:rPr lang="uk-UA" sz="1600" dirty="0" smtClean="0">
                <a:latin typeface="Arial" pitchFamily="34" charset="0"/>
                <a:cs typeface="Arial" pitchFamily="34" charset="0"/>
              </a:rPr>
              <a:t>Формування навичок життєстійкості/</a:t>
            </a:r>
            <a:r>
              <a:rPr lang="uk-UA" sz="1600" dirty="0" err="1" smtClean="0">
                <a:latin typeface="Arial" pitchFamily="34" charset="0"/>
                <a:cs typeface="Arial" pitchFamily="34" charset="0"/>
              </a:rPr>
              <a:t>стресостійкості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 в учасників освітнього 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процесу </a:t>
            </a:r>
            <a:r>
              <a:rPr lang="uk-UA" sz="1400" i="1" dirty="0" smtClean="0">
                <a:latin typeface="Arial" pitchFamily="34" charset="0"/>
                <a:cs typeface="Arial" pitchFamily="34" charset="0"/>
              </a:rPr>
              <a:t>(програма </a:t>
            </a:r>
            <a:r>
              <a:rPr lang="uk-UA" sz="1400" i="1" dirty="0" err="1" smtClean="0">
                <a:latin typeface="Arial" pitchFamily="34" charset="0"/>
                <a:cs typeface="Arial" pitchFamily="34" charset="0"/>
              </a:rPr>
              <a:t>“Стрес</a:t>
            </a:r>
            <a:r>
              <a:rPr lang="uk-UA" sz="1400" i="1" dirty="0" smtClean="0">
                <a:latin typeface="Arial" pitchFamily="34" charset="0"/>
                <a:cs typeface="Arial" pitchFamily="34" charset="0"/>
              </a:rPr>
              <a:t> як </a:t>
            </a:r>
            <a:r>
              <a:rPr lang="uk-UA" sz="1400" i="1" dirty="0" err="1" smtClean="0">
                <a:latin typeface="Arial" pitchFamily="34" charset="0"/>
                <a:cs typeface="Arial" pitchFamily="34" charset="0"/>
              </a:rPr>
              <a:t>ресурс”</a:t>
            </a:r>
            <a:r>
              <a:rPr lang="uk-UA" sz="1400" i="1" dirty="0" smtClean="0">
                <a:latin typeface="Arial" pitchFamily="34" charset="0"/>
                <a:cs typeface="Arial" pitchFamily="34" charset="0"/>
              </a:rPr>
              <a:t>, для педагогів)</a:t>
            </a:r>
            <a:endParaRPr lang="ru-RU" sz="1400" i="1" dirty="0" smtClean="0">
              <a:latin typeface="Arial" pitchFamily="34" charset="0"/>
              <a:cs typeface="Arial" pitchFamily="34" charset="0"/>
            </a:endParaRPr>
          </a:p>
          <a:p>
            <a:pPr lvl="0" algn="just">
              <a:buFont typeface="Wingdings" pitchFamily="2" charset="2"/>
              <a:buChar char="ü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Формування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медіа-інформаційної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грамотності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Профілактика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Інтернет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та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гаджет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залежності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у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здобувачів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освіти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lvl="0" algn="just">
              <a:buFont typeface="Wingdings" pitchFamily="2" charset="2"/>
              <a:buChar char="ü"/>
            </a:pPr>
            <a:endParaRPr lang="uk-UA" sz="1600" dirty="0" smtClean="0">
              <a:latin typeface="Arial" pitchFamily="34" charset="0"/>
              <a:cs typeface="Arial" pitchFamily="34" charset="0"/>
            </a:endParaRPr>
          </a:p>
          <a:p>
            <a:pPr lvl="0" algn="just"/>
            <a:r>
              <a:rPr lang="uk-UA" sz="16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uk-UA" sz="16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Лист </a:t>
            </a:r>
            <a:r>
              <a:rPr lang="uk-UA" sz="16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МОН України від 16.07.2021 № 1/9-363 </a:t>
            </a:r>
            <a:r>
              <a:rPr lang="uk-UA" sz="1600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“Про</a:t>
            </a:r>
            <a:r>
              <a:rPr lang="uk-UA" sz="16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пріоритетні напрями роботи психологічної служби у системі освіти у 2021/2022 </a:t>
            </a:r>
            <a:r>
              <a:rPr lang="uk-UA" sz="1600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н.р.”</a:t>
            </a:r>
            <a:endParaRPr lang="ru-RU" sz="1600" dirty="0" smtClean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uk-UA" sz="1600" dirty="0" smtClean="0">
                <a:latin typeface="Arial" pitchFamily="34" charset="0"/>
                <a:cs typeface="Arial" pitchFamily="34" charset="0"/>
              </a:rPr>
              <a:t> 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Нежно зеленый фон для презентации - 62 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C:\Users\Admin\Downloads\Лого3.png"/>
          <p:cNvPicPr/>
          <p:nvPr/>
        </p:nvPicPr>
        <p:blipFill>
          <a:blip r:embed="rId3" cstate="print"/>
          <a:srcRect l="22320" t="20660" r="24110" b="22955"/>
          <a:stretch>
            <a:fillRect/>
          </a:stretch>
        </p:blipFill>
        <p:spPr bwMode="auto">
          <a:xfrm>
            <a:off x="251520" y="260648"/>
            <a:ext cx="859532" cy="888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67544" y="1340768"/>
            <a:ext cx="806489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i="1" dirty="0" smtClean="0">
                <a:latin typeface="Arial" pitchFamily="34" charset="0"/>
                <a:cs typeface="Arial" pitchFamily="34" charset="0"/>
              </a:rPr>
              <a:t>1-2 клас – перший цикл навчання дітей в початковій школі </a:t>
            </a:r>
          </a:p>
          <a:p>
            <a:pPr algn="ctr"/>
            <a:r>
              <a:rPr lang="uk-UA" sz="1600" b="1" i="1" dirty="0" smtClean="0">
                <a:latin typeface="Arial" pitchFamily="34" charset="0"/>
                <a:cs typeface="Arial" pitchFamily="34" charset="0"/>
              </a:rPr>
              <a:t>(адаптаційно-ігровий період):</a:t>
            </a:r>
            <a:endParaRPr lang="uk-UA" sz="1600" b="1" i="1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r>
              <a:rPr lang="uk-UA" sz="1600" dirty="0" smtClean="0">
                <a:latin typeface="Arial" pitchFamily="34" charset="0"/>
                <a:cs typeface="Arial" pitchFamily="34" charset="0"/>
              </a:rPr>
              <a:t>Створити сприятливий психологічний клімат 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у класі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, атмосферу успіху.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uk-UA" sz="1600" dirty="0" smtClean="0">
                <a:latin typeface="Arial" pitchFamily="34" charset="0"/>
                <a:cs typeface="Arial" pitchFamily="34" charset="0"/>
              </a:rPr>
              <a:t>2. Допомогти дитині усвідомити себе 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як особистість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, розвивати адекватну самооцінку.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uk-UA" sz="1600" dirty="0" smtClean="0">
                <a:latin typeface="Arial" pitchFamily="34" charset="0"/>
                <a:cs typeface="Arial" pitchFamily="34" charset="0"/>
              </a:rPr>
              <a:t>3. Розвивати мотивацію учня.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uk-UA" sz="1600" dirty="0" smtClean="0">
                <a:latin typeface="Arial" pitchFamily="34" charset="0"/>
                <a:cs typeface="Arial" pitchFamily="34" charset="0"/>
              </a:rPr>
              <a:t>4. Розвивати важливі психологічні якості: ініціативність, працездатність, самодисципліну, відповідальність, вміння розподіляти свій час. 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uk-UA" sz="1600" dirty="0" smtClean="0">
                <a:latin typeface="Arial" pitchFamily="34" charset="0"/>
                <a:cs typeface="Arial" pitchFamily="34" charset="0"/>
              </a:rPr>
              <a:t>5. П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роводити </a:t>
            </a:r>
            <a:r>
              <a:rPr lang="uk-UA" sz="1600" dirty="0" err="1" smtClean="0">
                <a:latin typeface="Arial" pitchFamily="34" charset="0"/>
                <a:cs typeface="Arial" pitchFamily="34" charset="0"/>
              </a:rPr>
              <a:t>корекційно-розвиткову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 роботу (за необхідності).  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uk-UA" sz="1600" dirty="0" smtClean="0">
                <a:latin typeface="Arial" pitchFamily="34" charset="0"/>
                <a:cs typeface="Arial" pitchFamily="34" charset="0"/>
              </a:rPr>
              <a:t>6. 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Забезпечити простір для виявлення 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здібностей дитини: художніх, творчих, інтелектуальних, спортивних тощо.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uk-UA" sz="1600" dirty="0" smtClean="0">
                <a:latin typeface="Arial" pitchFamily="34" charset="0"/>
                <a:cs typeface="Arial" pitchFamily="34" charset="0"/>
              </a:rPr>
              <a:t>7. 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Здійснювати психологічну 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підтримки, особливо у випадку вираженої </a:t>
            </a:r>
            <a:r>
              <a:rPr lang="uk-UA" sz="1600" dirty="0" err="1" smtClean="0">
                <a:latin typeface="Arial" pitchFamily="34" charset="0"/>
                <a:cs typeface="Arial" pitchFamily="34" charset="0"/>
              </a:rPr>
              <a:t>дезадаптації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. 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uk-UA" sz="1600" dirty="0" smtClean="0">
                <a:latin typeface="Arial" pitchFamily="34" charset="0"/>
                <a:cs typeface="Arial" pitchFamily="34" charset="0"/>
              </a:rPr>
              <a:t>8. 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Забезпечувати індивідуальний підхід 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до дитини.</a:t>
            </a:r>
          </a:p>
          <a:p>
            <a:pPr lvl="0" algn="just"/>
            <a:r>
              <a:rPr lang="uk-UA" sz="1600" i="1" dirty="0" smtClean="0">
                <a:latin typeface="Arial" pitchFamily="34" charset="0"/>
                <a:cs typeface="Arial" pitchFamily="34" charset="0"/>
              </a:rPr>
              <a:t>Наказ МОН України від   20.08.2018 № 923 «Про затвердження методичних рекомендацій  щодо адаптаційного періоду для учнів першого класу у НУШ»</a:t>
            </a:r>
            <a:endParaRPr lang="ru-RU" sz="1600" i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31640" y="476672"/>
            <a:ext cx="66247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Психологічний супровід НУШ</a:t>
            </a:r>
            <a:endParaRPr lang="ru-RU" sz="2000" b="1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Нежно зеленый фон для презентации - 62 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C:\Users\Admin\Downloads\Лого3.png"/>
          <p:cNvPicPr/>
          <p:nvPr/>
        </p:nvPicPr>
        <p:blipFill>
          <a:blip r:embed="rId3" cstate="print"/>
          <a:srcRect l="22320" t="20660" r="24110" b="22955"/>
          <a:stretch>
            <a:fillRect/>
          </a:stretch>
        </p:blipFill>
        <p:spPr bwMode="auto">
          <a:xfrm>
            <a:off x="251520" y="260648"/>
            <a:ext cx="859532" cy="888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611560" y="4581128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uk-UA" dirty="0" smtClean="0">
                <a:latin typeface="Arial" pitchFamily="34" charset="0"/>
                <a:cs typeface="Arial" pitchFamily="34" charset="0"/>
              </a:rPr>
              <a:t> Лист 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МОН України від 16.07.2021 № 1/9-363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“Про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пріоритетні напрями роботи психологічної служби у системі освіти у 2021/2022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н.р.”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 l="33369" t="19943" r="12632" b="4458"/>
          <a:stretch>
            <a:fillRect/>
          </a:stretch>
        </p:blipFill>
        <p:spPr bwMode="auto">
          <a:xfrm>
            <a:off x="1403648" y="476672"/>
            <a:ext cx="3867858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652120" y="1124744"/>
            <a:ext cx="3168760" cy="238837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Нежно зеленый фон для презентации - 62 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C:\Users\Admin\Downloads\Лого3.png"/>
          <p:cNvPicPr/>
          <p:nvPr/>
        </p:nvPicPr>
        <p:blipFill>
          <a:blip r:embed="rId3" cstate="print"/>
          <a:srcRect l="22320" t="20660" r="24110" b="22955"/>
          <a:stretch>
            <a:fillRect/>
          </a:stretch>
        </p:blipFill>
        <p:spPr bwMode="auto">
          <a:xfrm>
            <a:off x="251520" y="260648"/>
            <a:ext cx="859532" cy="888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619672" y="620688"/>
            <a:ext cx="6696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Профілактичні програми</a:t>
            </a:r>
            <a:endParaRPr lang="ru-RU" sz="2000" b="1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3568" y="1340768"/>
            <a:ext cx="784887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1600" u="sng" dirty="0" smtClean="0">
                <a:latin typeface="Arial" pitchFamily="34" charset="0"/>
                <a:cs typeface="Arial" pitchFamily="34" charset="0"/>
              </a:rPr>
              <a:t>Програма </a:t>
            </a:r>
            <a:r>
              <a:rPr lang="uk-UA" sz="1600" u="sng" dirty="0" err="1" smtClean="0">
                <a:latin typeface="Arial" pitchFamily="34" charset="0"/>
                <a:cs typeface="Arial" pitchFamily="34" charset="0"/>
              </a:rPr>
              <a:t>“Безпечний</a:t>
            </a:r>
            <a:r>
              <a:rPr lang="uk-UA" sz="1600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1600" u="sng" dirty="0" err="1" smtClean="0">
                <a:latin typeface="Arial" pitchFamily="34" charset="0"/>
                <a:cs typeface="Arial" pitchFamily="34" charset="0"/>
              </a:rPr>
              <a:t>простір”</a:t>
            </a:r>
            <a:r>
              <a:rPr lang="uk-UA" sz="1600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(формування стійкості до стресу у дітей дошкільного віку та школярів) – модуль для дітей дошкільного віку, для учнів початкової школи, для учнів основної школи</a:t>
            </a:r>
          </a:p>
          <a:p>
            <a:pPr algn="just">
              <a:buFont typeface="Wingdings" pitchFamily="2" charset="2"/>
              <a:buChar char="ü"/>
            </a:pPr>
            <a:r>
              <a:rPr lang="uk-UA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Програма </a:t>
            </a:r>
            <a:r>
              <a:rPr lang="uk-UA" sz="1600" dirty="0" err="1" smtClean="0">
                <a:latin typeface="Arial" pitchFamily="34" charset="0"/>
                <a:cs typeface="Arial" pitchFamily="34" charset="0"/>
              </a:rPr>
              <a:t>“Не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 смійся з </a:t>
            </a:r>
            <a:r>
              <a:rPr lang="uk-UA" sz="1600" dirty="0" err="1" smtClean="0">
                <a:latin typeface="Arial" pitchFamily="34" charset="0"/>
                <a:cs typeface="Arial" pitchFamily="34" charset="0"/>
              </a:rPr>
              <a:t>мене”</a:t>
            </a:r>
            <a:endParaRPr lang="uk-UA" sz="16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uk-UA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Програма </a:t>
            </a:r>
            <a:r>
              <a:rPr lang="uk-UA" sz="1600" dirty="0" err="1" smtClean="0">
                <a:latin typeface="Arial" pitchFamily="34" charset="0"/>
                <a:cs typeface="Arial" pitchFamily="34" charset="0"/>
              </a:rPr>
              <a:t>“Особиста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 гідність. Безпека життя. Громадянська </a:t>
            </a:r>
            <a:r>
              <a:rPr lang="uk-UA" sz="1600" dirty="0" err="1" smtClean="0">
                <a:latin typeface="Arial" pitchFamily="34" charset="0"/>
                <a:cs typeface="Arial" pitchFamily="34" charset="0"/>
              </a:rPr>
              <a:t>позиція”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/>
            <a:r>
              <a:rPr lang="uk-UA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   (7, 8, 9,10 класи)</a:t>
            </a:r>
          </a:p>
          <a:p>
            <a:pPr algn="just">
              <a:buFont typeface="Wingdings" pitchFamily="2" charset="2"/>
              <a:buChar char="ü"/>
            </a:pPr>
            <a:r>
              <a:rPr lang="uk-UA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Програма </a:t>
            </a:r>
            <a:r>
              <a:rPr lang="uk-UA" sz="1600" dirty="0" err="1" smtClean="0">
                <a:latin typeface="Arial" pitchFamily="34" charset="0"/>
                <a:cs typeface="Arial" pitchFamily="34" charset="0"/>
              </a:rPr>
              <a:t>“Підготовка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 вчителів до розвитку життєстійкості/</a:t>
            </a:r>
            <a:r>
              <a:rPr lang="uk-UA" sz="1600" dirty="0" err="1" smtClean="0">
                <a:latin typeface="Arial" pitchFamily="34" charset="0"/>
                <a:cs typeface="Arial" pitchFamily="34" charset="0"/>
              </a:rPr>
              <a:t>стресостійкості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 у дітей в освітніх навчальних </a:t>
            </a:r>
            <a:r>
              <a:rPr lang="uk-UA" sz="1600" dirty="0" err="1" smtClean="0">
                <a:latin typeface="Arial" pitchFamily="34" charset="0"/>
                <a:cs typeface="Arial" pitchFamily="34" charset="0"/>
              </a:rPr>
              <a:t>закладах”</a:t>
            </a:r>
            <a:endParaRPr lang="uk-UA" sz="16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uk-UA" sz="16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uk-UA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16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Профілактична програма </a:t>
            </a:r>
            <a:r>
              <a:rPr lang="uk-UA" sz="1600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“Сприяння</a:t>
            </a:r>
            <a:r>
              <a:rPr lang="uk-UA" sz="16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просвітницькій роботі </a:t>
            </a:r>
            <a:r>
              <a:rPr lang="uk-UA" sz="1600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“рівний-рівному”</a:t>
            </a:r>
            <a:r>
              <a:rPr lang="uk-UA" sz="16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серед молоді України щодо здорового способу </a:t>
            </a:r>
            <a:r>
              <a:rPr lang="uk-UA" sz="1600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життя”</a:t>
            </a:r>
            <a:endParaRPr lang="uk-UA" sz="1600" dirty="0" smtClean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uk-UA" sz="16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16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Програма </a:t>
            </a:r>
            <a:r>
              <a:rPr lang="uk-UA" sz="1600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“Дорослішай</a:t>
            </a:r>
            <a:r>
              <a:rPr lang="uk-UA" sz="16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uk-UA" sz="1600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здоров’я”</a:t>
            </a:r>
            <a:endParaRPr lang="uk-UA" sz="1600" dirty="0" smtClean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uk-UA" sz="16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16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Програма “Я – моє здоров’я – моє </a:t>
            </a:r>
            <a:r>
              <a:rPr lang="uk-UA" sz="1600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життя”</a:t>
            </a:r>
            <a:r>
              <a:rPr lang="uk-UA" sz="16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1600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Нежно зеленый фон для презентации - 62 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C:\Users\Admin\Downloads\Лого3.png"/>
          <p:cNvPicPr/>
          <p:nvPr/>
        </p:nvPicPr>
        <p:blipFill>
          <a:blip r:embed="rId3" cstate="print"/>
          <a:srcRect l="22320" t="20660" r="24110" b="22955"/>
          <a:stretch>
            <a:fillRect/>
          </a:stretch>
        </p:blipFill>
        <p:spPr bwMode="auto">
          <a:xfrm>
            <a:off x="251520" y="260648"/>
            <a:ext cx="859532" cy="888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475656" y="548680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Посібник </a:t>
            </a:r>
            <a:r>
              <a:rPr lang="uk-UA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“Алгоритм</a:t>
            </a:r>
            <a:r>
              <a:rPr lang="uk-UA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діяльності працівників психологічної </a:t>
            </a:r>
            <a:r>
              <a:rPr lang="uk-UA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служби”</a:t>
            </a:r>
            <a:r>
              <a:rPr lang="uk-UA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, за редакцією В.Г. Панка (том 1, </a:t>
            </a:r>
            <a:r>
              <a:rPr lang="uk-UA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том</a:t>
            </a:r>
            <a:r>
              <a:rPr lang="uk-UA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2)</a:t>
            </a:r>
            <a:endParaRPr lang="ru-RU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 l="41556" t="20467" r="19945" b="3934"/>
          <a:stretch>
            <a:fillRect/>
          </a:stretch>
        </p:blipFill>
        <p:spPr bwMode="auto">
          <a:xfrm>
            <a:off x="915594" y="1340768"/>
            <a:ext cx="3285698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 l="41999" t="20160" r="20201" b="4241"/>
          <a:stretch>
            <a:fillRect/>
          </a:stretch>
        </p:blipFill>
        <p:spPr bwMode="auto">
          <a:xfrm>
            <a:off x="5076056" y="1700808"/>
            <a:ext cx="3168352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Нежно зеленый фон для презентации - 62 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C:\Users\Admin\Downloads\Лого3.png"/>
          <p:cNvPicPr/>
          <p:nvPr/>
        </p:nvPicPr>
        <p:blipFill>
          <a:blip r:embed="rId3" cstate="print"/>
          <a:srcRect l="22320" t="20660" r="24110" b="22955"/>
          <a:stretch>
            <a:fillRect/>
          </a:stretch>
        </p:blipFill>
        <p:spPr bwMode="auto">
          <a:xfrm>
            <a:off x="251520" y="260648"/>
            <a:ext cx="859532" cy="888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187624" y="404664"/>
            <a:ext cx="70567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Методичний посібник </a:t>
            </a:r>
          </a:p>
          <a:p>
            <a:pPr algn="ctr"/>
            <a:r>
              <a:rPr lang="uk-UA" b="1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“Методичні</a:t>
            </a:r>
            <a:r>
              <a:rPr lang="uk-UA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рекомендації щодо впровадження циклограм діяльності працівників психологічної </a:t>
            </a:r>
            <a:r>
              <a:rPr lang="uk-UA" b="1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служби”</a:t>
            </a:r>
            <a:r>
              <a:rPr lang="uk-UA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, </a:t>
            </a:r>
          </a:p>
          <a:p>
            <a:pPr algn="ctr"/>
            <a:r>
              <a:rPr lang="uk-UA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за загальною редакцією В.Г. Панка</a:t>
            </a:r>
            <a:endParaRPr lang="ru-RU" b="1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 l="41667" t="19550" r="20927" b="10101"/>
          <a:stretch>
            <a:fillRect/>
          </a:stretch>
        </p:blipFill>
        <p:spPr bwMode="auto">
          <a:xfrm>
            <a:off x="2699792" y="1916832"/>
            <a:ext cx="3920674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Нежно зеленый фон для презентации - 62 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C:\Users\Admin\Downloads\Лого3.png"/>
          <p:cNvPicPr/>
          <p:nvPr/>
        </p:nvPicPr>
        <p:blipFill>
          <a:blip r:embed="rId3" cstate="print"/>
          <a:srcRect l="22320" t="20660" r="24110" b="22955"/>
          <a:stretch>
            <a:fillRect/>
          </a:stretch>
        </p:blipFill>
        <p:spPr bwMode="auto">
          <a:xfrm>
            <a:off x="251520" y="260648"/>
            <a:ext cx="859532" cy="888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 l="1810" t="13032" r="2256" b="10221"/>
          <a:stretch>
            <a:fillRect/>
          </a:stretch>
        </p:blipFill>
        <p:spPr bwMode="auto">
          <a:xfrm>
            <a:off x="395536" y="1412776"/>
            <a:ext cx="8496944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Нежно зеленый фон для презентации - 62 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C:\Users\Admin\Downloads\Лого3.png"/>
          <p:cNvPicPr/>
          <p:nvPr/>
        </p:nvPicPr>
        <p:blipFill>
          <a:blip r:embed="rId3" cstate="print"/>
          <a:srcRect l="22320" t="20660" r="24110" b="22955"/>
          <a:stretch>
            <a:fillRect/>
          </a:stretch>
        </p:blipFill>
        <p:spPr bwMode="auto">
          <a:xfrm>
            <a:off x="251520" y="260648"/>
            <a:ext cx="859532" cy="888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 l="6195" t="12744" r="6188" b="12206"/>
          <a:stretch>
            <a:fillRect/>
          </a:stretch>
        </p:blipFill>
        <p:spPr bwMode="auto">
          <a:xfrm>
            <a:off x="323528" y="1268760"/>
            <a:ext cx="8608353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Нежно зеленый фон для презентации - 62 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C:\Users\Admin\Downloads\Лого3.png"/>
          <p:cNvPicPr/>
          <p:nvPr/>
        </p:nvPicPr>
        <p:blipFill>
          <a:blip r:embed="rId3" cstate="print"/>
          <a:srcRect l="22320" t="20660" r="24110" b="22955"/>
          <a:stretch>
            <a:fillRect/>
          </a:stretch>
        </p:blipFill>
        <p:spPr bwMode="auto">
          <a:xfrm>
            <a:off x="251520" y="260648"/>
            <a:ext cx="859532" cy="888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/>
          <a:srcRect l="23948" t="18500" r="24209" b="5901"/>
          <a:stretch>
            <a:fillRect/>
          </a:stretch>
        </p:blipFill>
        <p:spPr bwMode="auto">
          <a:xfrm>
            <a:off x="1907704" y="260648"/>
            <a:ext cx="5688632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23528" y="5733256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Віртуальний кабінет практичного психолога, соціального педагога </a:t>
            </a:r>
            <a:endParaRPr lang="ru-RU" b="1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Нежно зеленый фон для презентации - 62 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C:\Users\Admin\Downloads\Лого3.png"/>
          <p:cNvPicPr/>
          <p:nvPr/>
        </p:nvPicPr>
        <p:blipFill>
          <a:blip r:embed="rId3" cstate="print"/>
          <a:srcRect l="22320" t="20660" r="24110" b="22955"/>
          <a:stretch>
            <a:fillRect/>
          </a:stretch>
        </p:blipFill>
        <p:spPr bwMode="auto">
          <a:xfrm>
            <a:off x="251520" y="260648"/>
            <a:ext cx="859532" cy="888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/>
          <a:srcRect l="8306" t="37267" r="66319" b="37533"/>
          <a:stretch>
            <a:fillRect/>
          </a:stretch>
        </p:blipFill>
        <p:spPr bwMode="auto">
          <a:xfrm>
            <a:off x="3851920" y="404664"/>
            <a:ext cx="4756529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39552" y="3717032"/>
            <a:ext cx="79208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uk-UA" sz="1600" dirty="0" smtClean="0">
                <a:latin typeface="Arial" pitchFamily="34" charset="0"/>
                <a:cs typeface="Arial" pitchFamily="34" charset="0"/>
              </a:rPr>
              <a:t> Наказ Департаменту освіти і науки Сумської обласної державної адміністрації від 09.07.2021 № 364-ОД </a:t>
            </a:r>
            <a:r>
              <a:rPr lang="uk-UA" sz="1600" dirty="0" err="1" smtClean="0">
                <a:latin typeface="Arial" pitchFamily="34" charset="0"/>
                <a:cs typeface="Arial" pitchFamily="34" charset="0"/>
              </a:rPr>
              <a:t>“Про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 проведення І та ІІ етапів Всеукраїнського конкурсу авторських програм практичних психологів і соціальних педагогів </a:t>
            </a:r>
            <a:r>
              <a:rPr lang="uk-UA" sz="1600" dirty="0" err="1" smtClean="0">
                <a:latin typeface="Arial" pitchFamily="34" charset="0"/>
                <a:cs typeface="Arial" pitchFamily="34" charset="0"/>
              </a:rPr>
              <a:t>“Нові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 технології у новій </a:t>
            </a:r>
            <a:r>
              <a:rPr lang="uk-UA" sz="1600" dirty="0" err="1" smtClean="0">
                <a:latin typeface="Arial" pitchFamily="34" charset="0"/>
                <a:cs typeface="Arial" pitchFamily="34" charset="0"/>
              </a:rPr>
              <a:t>школі”</a:t>
            </a:r>
            <a:endParaRPr lang="uk-UA" sz="16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uk-UA" sz="1600" dirty="0" smtClean="0">
                <a:latin typeface="Arial" pitchFamily="34" charset="0"/>
                <a:cs typeface="Arial" pitchFamily="34" charset="0"/>
              </a:rPr>
              <a:t> Номінація </a:t>
            </a:r>
            <a:r>
              <a:rPr lang="uk-UA" sz="1600" dirty="0" err="1" smtClean="0">
                <a:latin typeface="Arial" pitchFamily="34" charset="0"/>
                <a:cs typeface="Arial" pitchFamily="34" charset="0"/>
              </a:rPr>
              <a:t>“Просвітницькі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1600" dirty="0" err="1" smtClean="0">
                <a:latin typeface="Arial" pitchFamily="34" charset="0"/>
                <a:cs typeface="Arial" pitchFamily="34" charset="0"/>
              </a:rPr>
              <a:t>програми”</a:t>
            </a:r>
            <a:endParaRPr lang="uk-UA" sz="16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uk-UA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Відповідно до наказу відділу освіти Роменської міської ради № 162-ОД від 14.07.2021 </a:t>
            </a:r>
            <a:r>
              <a:rPr lang="uk-UA" sz="1600" dirty="0" err="1" smtClean="0">
                <a:latin typeface="Arial" pitchFamily="34" charset="0"/>
                <a:cs typeface="Arial" pitchFamily="34" charset="0"/>
              </a:rPr>
              <a:t>“Про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 проведення І етапу Всеукраїнського конкурсу авторських програм практичних психологів і соціальних педагогів </a:t>
            </a:r>
            <a:r>
              <a:rPr lang="uk-UA" sz="1600" dirty="0" err="1" smtClean="0">
                <a:latin typeface="Arial" pitchFamily="34" charset="0"/>
                <a:cs typeface="Arial" pitchFamily="34" charset="0"/>
              </a:rPr>
              <a:t>“Нові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 технології у новій </a:t>
            </a:r>
            <a:r>
              <a:rPr lang="uk-UA" sz="1600" dirty="0" err="1" smtClean="0">
                <a:latin typeface="Arial" pitchFamily="34" charset="0"/>
                <a:cs typeface="Arial" pitchFamily="34" charset="0"/>
              </a:rPr>
              <a:t>школі”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  конкурсні матеріали потрібно подати  в Центр ПРПП до 22.11.2021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Нежно зеленый фон для презентации - 62 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39552" y="1484784"/>
            <a:ext cx="806489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1600" b="1" dirty="0" smtClean="0">
                <a:latin typeface="Arial" pitchFamily="34" charset="0"/>
                <a:cs typeface="Arial" pitchFamily="34" charset="0"/>
              </a:rPr>
              <a:t>Основний зміст просвітницької роботи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 фахівця психологічної служби закладу освіти полягає у: 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uk-UA" sz="1600" dirty="0" smtClean="0">
                <a:latin typeface="Arial" pitchFamily="34" charset="0"/>
                <a:cs typeface="Arial" pitchFamily="34" charset="0"/>
              </a:rPr>
              <a:t> формуванні 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культури здорового способу життя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; 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uk-UA" sz="1600" dirty="0" smtClean="0">
                <a:latin typeface="Arial" pitchFamily="34" charset="0"/>
                <a:cs typeface="Arial" pitchFamily="34" charset="0"/>
              </a:rPr>
              <a:t> інформуванні про вплив та наслідки вживання наркотичних, </a:t>
            </a:r>
            <a:r>
              <a:rPr lang="uk-UA" sz="1600" dirty="0" err="1" smtClean="0">
                <a:latin typeface="Arial" pitchFamily="34" charset="0"/>
                <a:cs typeface="Arial" pitchFamily="34" charset="0"/>
              </a:rPr>
              <a:t>психоактивних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 речовин, алкоголю та </a:t>
            </a:r>
            <a:r>
              <a:rPr lang="uk-UA" sz="1600" dirty="0" err="1" smtClean="0">
                <a:latin typeface="Arial" pitchFamily="34" charset="0"/>
                <a:cs typeface="Arial" pitchFamily="34" charset="0"/>
              </a:rPr>
              <a:t>тютюнопаління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; 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uk-UA" sz="1600" dirty="0" smtClean="0">
                <a:latin typeface="Arial" pitchFamily="34" charset="0"/>
                <a:cs typeface="Arial" pitchFamily="34" charset="0"/>
              </a:rPr>
              <a:t>ознайомленні 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учасників освітнього процесу із загрозами, які може нести </a:t>
            </a:r>
            <a:r>
              <a:rPr lang="uk-UA" sz="1600" dirty="0" err="1" smtClean="0">
                <a:latin typeface="Arial" pitchFamily="34" charset="0"/>
                <a:cs typeface="Arial" pitchFamily="34" charset="0"/>
              </a:rPr>
              <a:t>інтернет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 (шахрайство, спам, </a:t>
            </a:r>
            <a:r>
              <a:rPr lang="uk-UA" sz="1600" dirty="0" err="1" smtClean="0">
                <a:latin typeface="Arial" pitchFamily="34" charset="0"/>
                <a:cs typeface="Arial" pitchFamily="34" charset="0"/>
              </a:rPr>
              <a:t>кібербулінг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 тощо); 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uk-UA" sz="1600" dirty="0" smtClean="0">
                <a:latin typeface="Arial" pitchFamily="34" charset="0"/>
                <a:cs typeface="Arial" pitchFamily="34" charset="0"/>
              </a:rPr>
              <a:t> інформуванні молоді з проблем торгівлі людьми;. 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uk-UA" sz="1600" dirty="0" smtClean="0">
                <a:latin typeface="Arial" pitchFamily="34" charset="0"/>
                <a:cs typeface="Arial" pitchFamily="34" charset="0"/>
              </a:rPr>
              <a:t>популяризації 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ненасильницької моделі поведінки; 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uk-UA" sz="1600" dirty="0" smtClean="0">
                <a:latin typeface="Arial" pitchFamily="34" charset="0"/>
                <a:cs typeface="Arial" pitchFamily="34" charset="0"/>
              </a:rPr>
              <a:t> інформуванні про соціально-небезпечні хвороби; 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uk-UA" sz="1600" dirty="0" smtClean="0">
                <a:latin typeface="Arial" pitchFamily="34" charset="0"/>
                <a:cs typeface="Arial" pitchFamily="34" charset="0"/>
              </a:rPr>
              <a:t>ознайомленні 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педагогів та батьків з основними закономірностями та умовами сприятливого розвитку дитини 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uk-UA" sz="1600" dirty="0" err="1" smtClean="0">
                <a:latin typeface="Arial" pitchFamily="34" charset="0"/>
                <a:cs typeface="Arial" pitchFamily="34" charset="0"/>
              </a:rPr>
              <a:t>медіаграмотність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та </a:t>
            </a:r>
            <a:r>
              <a:rPr lang="uk-UA" sz="1600" dirty="0" err="1" smtClean="0">
                <a:latin typeface="Arial" pitchFamily="34" charset="0"/>
                <a:cs typeface="Arial" pitchFamily="34" charset="0"/>
              </a:rPr>
              <a:t>медіазахист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 здобувачів освіти (протистояння негативним інформаційним впливам і провокаціям)</a:t>
            </a:r>
          </a:p>
          <a:p>
            <a:pPr algn="just">
              <a:buFont typeface="Wingdings" pitchFamily="2" charset="2"/>
              <a:buChar char="ü"/>
            </a:pPr>
            <a:r>
              <a:rPr lang="uk-UA" sz="1600" dirty="0" smtClean="0">
                <a:latin typeface="Arial" pitchFamily="34" charset="0"/>
                <a:cs typeface="Arial" pitchFamily="34" charset="0"/>
              </a:rPr>
              <a:t>інформування 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учасників освітнього процесу щодо збереження їхнього соціального благополуччя і психічного здоров’я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C:\Users\Admin\Downloads\Лого3.png"/>
          <p:cNvPicPr/>
          <p:nvPr/>
        </p:nvPicPr>
        <p:blipFill>
          <a:blip r:embed="rId3" cstate="print"/>
          <a:srcRect l="22320" t="20660" r="24110" b="22955"/>
          <a:stretch>
            <a:fillRect/>
          </a:stretch>
        </p:blipFill>
        <p:spPr bwMode="auto">
          <a:xfrm>
            <a:off x="251520" y="260648"/>
            <a:ext cx="859532" cy="888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Нежно зеленый фон для презентации - 62 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C:\Users\Admin\Downloads\Лого3.png"/>
          <p:cNvPicPr/>
          <p:nvPr/>
        </p:nvPicPr>
        <p:blipFill>
          <a:blip r:embed="rId3" cstate="print"/>
          <a:srcRect l="22320" t="20660" r="24110" b="22955"/>
          <a:stretch>
            <a:fillRect/>
          </a:stretch>
        </p:blipFill>
        <p:spPr bwMode="auto">
          <a:xfrm>
            <a:off x="251520" y="260648"/>
            <a:ext cx="859532" cy="888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755576" y="548680"/>
            <a:ext cx="7992888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Професійний стандарт «Практичний психолог закладу освіти»</a:t>
            </a:r>
          </a:p>
          <a:p>
            <a:pPr algn="ctr"/>
            <a:r>
              <a:rPr lang="uk-UA" sz="16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(наказ Мінекономіки від 24.11.2020 № 2425)</a:t>
            </a:r>
          </a:p>
          <a:p>
            <a:pPr algn="ctr"/>
            <a:endParaRPr lang="uk-UA" sz="16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uk-UA" sz="1600" u="sng" dirty="0" smtClean="0">
                <a:latin typeface="Arial" pitchFamily="34" charset="0"/>
                <a:cs typeface="Arial" pitchFamily="34" charset="0"/>
              </a:rPr>
              <a:t>Основні трудові функції:</a:t>
            </a:r>
            <a:endParaRPr lang="ru-RU" sz="1600" u="sng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uk-UA" sz="1600" dirty="0" smtClean="0">
                <a:latin typeface="Arial" pitchFamily="34" charset="0"/>
                <a:cs typeface="Arial" pitchFamily="34" charset="0"/>
              </a:rPr>
              <a:t>здійснення психологічної профілактики;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uk-UA" sz="1600" dirty="0" smtClean="0">
                <a:latin typeface="Arial" pitchFamily="34" charset="0"/>
                <a:cs typeface="Arial" pitchFamily="34" charset="0"/>
              </a:rPr>
              <a:t>здійснення психологічної просвіти щодо психологічного благополуччя та психічного здоров’я;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uk-UA" sz="1600" dirty="0" smtClean="0">
                <a:latin typeface="Arial" pitchFamily="34" charset="0"/>
                <a:cs typeface="Arial" pitchFamily="34" charset="0"/>
              </a:rPr>
              <a:t> здійснення психологічної діагностики;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uk-UA" sz="1600" dirty="0" smtClean="0">
                <a:latin typeface="Arial" pitchFamily="34" charset="0"/>
                <a:cs typeface="Arial" pitchFamily="34" charset="0"/>
              </a:rPr>
              <a:t>надання психологічної допомоги за запитом та/або відповідно до виявленої потреби в такій допомозі;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uk-UA" sz="1600" dirty="0" smtClean="0">
                <a:latin typeface="Arial" pitchFamily="34" charset="0"/>
                <a:cs typeface="Arial" pitchFamily="34" charset="0"/>
              </a:rPr>
              <a:t>здійснення власного професійного розвитку та самоосвіта;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uk-UA" sz="1600" dirty="0" smtClean="0">
                <a:latin typeface="Arial" pitchFamily="34" charset="0"/>
                <a:cs typeface="Arial" pitchFamily="34" charset="0"/>
              </a:rPr>
              <a:t>співпраця з педагогічними працівниками щодо організації ефективної освітньої діяльності та співучасть у створенні, підтримці та розвитку психологічно безпечного освітнього середовища в закладі освіти;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uk-UA" sz="1600" dirty="0" smtClean="0">
                <a:latin typeface="Arial" pitchFamily="34" charset="0"/>
                <a:cs typeface="Arial" pitchFamily="34" charset="0"/>
              </a:rPr>
              <a:t>здійснення організаційно-методичної діяльності під час виконання трудових функцій.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83568" y="4653136"/>
            <a:ext cx="7848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u="sng" dirty="0" smtClean="0">
                <a:latin typeface="Arial" pitchFamily="34" charset="0"/>
                <a:cs typeface="Arial" pitchFamily="34" charset="0"/>
              </a:rPr>
              <a:t>Опис предметів і засобів праці: 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наявність кабінету, комп’ютерного обладнання, доступу до мережі Інтернет, ………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5373216"/>
            <a:ext cx="820891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1600" b="1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Онлайн-нарада</a:t>
            </a:r>
            <a:r>
              <a:rPr lang="uk-UA" sz="16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з підведення підсумків про роботу психологічної служби системи освіти області у 2020/2021 навчальному році та основних напрямків роботи на 2021/2022 </a:t>
            </a:r>
            <a:r>
              <a:rPr lang="uk-UA" sz="1600" b="1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н.р</a:t>
            </a:r>
            <a:r>
              <a:rPr lang="uk-UA" sz="16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. (28  серпня 2021 року)</a:t>
            </a:r>
            <a:endParaRPr lang="ru-RU" sz="1600" b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Нежно зеленый фон для презентации - 62 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C:\Users\Admin\Downloads\Лого3.png"/>
          <p:cNvPicPr/>
          <p:nvPr/>
        </p:nvPicPr>
        <p:blipFill>
          <a:blip r:embed="rId3" cstate="print"/>
          <a:srcRect l="22320" t="20660" r="24110" b="22955"/>
          <a:stretch>
            <a:fillRect/>
          </a:stretch>
        </p:blipFill>
        <p:spPr bwMode="auto">
          <a:xfrm>
            <a:off x="251520" y="260648"/>
            <a:ext cx="859532" cy="888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 descr="З Днем знань та початком нового навчального року! - 1 Вересня 2020 -  Рубіжанський політехнічний коледж"/>
          <p:cNvPicPr>
            <a:picLocks noChangeAspect="1" noChangeArrowheads="1"/>
          </p:cNvPicPr>
          <p:nvPr/>
        </p:nvPicPr>
        <p:blipFill>
          <a:blip r:embed="rId4" cstate="print"/>
          <a:srcRect b="7216"/>
          <a:stretch>
            <a:fillRect/>
          </a:stretch>
        </p:blipFill>
        <p:spPr bwMode="auto">
          <a:xfrm>
            <a:off x="1259632" y="692696"/>
            <a:ext cx="6984776" cy="3240360"/>
          </a:xfrm>
          <a:prstGeom prst="rect">
            <a:avLst/>
          </a:prstGeom>
          <a:noFill/>
        </p:spPr>
      </p:pic>
      <p:pic>
        <p:nvPicPr>
          <p:cNvPr id="10242" name="Picture 2" descr="Останній дзвоник – Школа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268965">
            <a:off x="3620148" y="4140606"/>
            <a:ext cx="1974759" cy="2277144"/>
          </a:xfrm>
          <a:prstGeom prst="rect">
            <a:avLst/>
          </a:prstGeom>
          <a:noFill/>
        </p:spPr>
      </p:pic>
      <p:sp>
        <p:nvSpPr>
          <p:cNvPr id="10250" name="AutoShape 10" descr="Довгоочікуваний Перший дзвоник! – Територіальний центр надання соціальних  послуг м. Біла Церкв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52" name="AutoShape 12" descr="Довгоочікуваний Перший дзвоник! – Територіальний центр надання соціальних  послуг м. Біла Церкв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54" name="AutoShape 14" descr="Довгоочікуваний Перший дзвоник! – Територіальний центр надання соціальних  послуг м. Біла Церкв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580</TotalTime>
  <Words>1926</Words>
  <Application>Microsoft Office PowerPoint</Application>
  <PresentationFormat>Экран (4:3)</PresentationFormat>
  <Paragraphs>337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Valya</dc:creator>
  <cp:lastModifiedBy>Valya</cp:lastModifiedBy>
  <cp:revision>55</cp:revision>
  <dcterms:created xsi:type="dcterms:W3CDTF">2021-08-31T11:24:51Z</dcterms:created>
  <dcterms:modified xsi:type="dcterms:W3CDTF">2021-09-01T13:23:55Z</dcterms:modified>
</cp:coreProperties>
</file>